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61" r:id="rId3"/>
    <p:sldId id="262" r:id="rId4"/>
    <p:sldId id="263" r:id="rId5"/>
    <p:sldId id="257" r:id="rId6"/>
    <p:sldId id="264" r:id="rId7"/>
    <p:sldId id="266" r:id="rId8"/>
    <p:sldId id="267" r:id="rId9"/>
    <p:sldId id="268" r:id="rId10"/>
    <p:sldId id="269" r:id="rId11"/>
    <p:sldId id="274" r:id="rId12"/>
    <p:sldId id="270" r:id="rId13"/>
    <p:sldId id="258" r:id="rId14"/>
    <p:sldId id="260" r:id="rId15"/>
    <p:sldId id="271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0464F-4A18-459B-B681-4817F4AD4A2B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D3381-2F7A-44D3-97C1-8CCDB58ED35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040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97284" name="3 Marcador de fecha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AF8E71A-0C07-455C-AB81-F893BB397492}" type="datetime1">
              <a:rPr lang="es-ES" smtClean="0"/>
              <a:pPr/>
              <a:t>14/04/2020</a:t>
            </a:fld>
            <a:endParaRPr lang="es-ES_tradnl" smtClean="0"/>
          </a:p>
        </p:txBody>
      </p:sp>
    </p:spTree>
    <p:extLst>
      <p:ext uri="{BB962C8B-B14F-4D97-AF65-F5344CB8AC3E}">
        <p14:creationId xmlns:p14="http://schemas.microsoft.com/office/powerpoint/2010/main" val="2202371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  <p:sp>
        <p:nvSpPr>
          <p:cNvPr id="97284" name="3 Marcador de fecha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AF8E71A-0C07-455C-AB81-F893BB397492}" type="datetime1">
              <a:rPr lang="es-ES" smtClean="0"/>
              <a:pPr/>
              <a:t>14/04/2020</a:t>
            </a:fld>
            <a:endParaRPr lang="es-ES_tradnl" smtClean="0"/>
          </a:p>
        </p:txBody>
      </p:sp>
    </p:spTree>
    <p:extLst>
      <p:ext uri="{BB962C8B-B14F-4D97-AF65-F5344CB8AC3E}">
        <p14:creationId xmlns:p14="http://schemas.microsoft.com/office/powerpoint/2010/main" val="4116025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78F94-796C-4BB0-824E-C2316F5AAEAC}" type="datetime1">
              <a:rPr lang="es-ES"/>
              <a:pPr>
                <a:defRPr/>
              </a:pPr>
              <a:t>14/04/2020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MARISA MAGAÑA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C829F-1089-4124-BDC0-9872705241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14/04/2020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8136904" cy="3024336"/>
          </a:xfr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Autofit/>
          </a:bodyPr>
          <a:lstStyle/>
          <a:p>
            <a:r>
              <a:rPr lang="es-ES" sz="60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itchFamily="66" charset="0"/>
              </a:rPr>
              <a:t/>
            </a:r>
            <a:br>
              <a:rPr lang="es-ES" sz="60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itchFamily="66" charset="0"/>
              </a:rPr>
            </a:br>
            <a:r>
              <a:rPr lang="es-ES" sz="60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itchFamily="66" charset="0"/>
              </a:rPr>
              <a:t>Acompañamiento en el duelo</a:t>
            </a:r>
            <a:br>
              <a:rPr lang="es-ES" sz="60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itchFamily="66" charset="0"/>
              </a:rPr>
            </a:br>
            <a:r>
              <a:rPr lang="es-ES" sz="36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itchFamily="66" charset="0"/>
              </a:rPr>
              <a:t>Qué ayuda y que no, tras la pérdida de un ser querido</a:t>
            </a:r>
            <a:r>
              <a:rPr lang="es-ES" sz="60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itchFamily="66" charset="0"/>
              </a:rPr>
              <a:t/>
            </a:r>
            <a:br>
              <a:rPr lang="es-ES" sz="6000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itchFamily="66" charset="0"/>
              </a:rPr>
            </a:br>
            <a:endParaRPr lang="es-ES" sz="6000" b="1" i="1" dirty="0">
              <a:solidFill>
                <a:srgbClr val="996633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4365104"/>
            <a:ext cx="4752528" cy="1752600"/>
          </a:xfr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/>
          <a:lstStyle/>
          <a:p>
            <a:r>
              <a:rPr lang="es-ES" b="1" dirty="0" smtClean="0">
                <a:solidFill>
                  <a:srgbClr val="7C3B06"/>
                </a:solidFill>
                <a:latin typeface="Perpetua" pitchFamily="18" charset="0"/>
              </a:rPr>
              <a:t>Centro de Escucha San Camilo</a:t>
            </a:r>
          </a:p>
          <a:p>
            <a:r>
              <a:rPr lang="es-ES" b="1" dirty="0" smtClean="0">
                <a:solidFill>
                  <a:srgbClr val="7C3B06"/>
                </a:solidFill>
                <a:latin typeface="Perpetua" pitchFamily="18" charset="0"/>
              </a:rPr>
              <a:t>Tres </a:t>
            </a:r>
            <a:r>
              <a:rPr lang="es-ES" b="1" dirty="0" smtClean="0">
                <a:solidFill>
                  <a:srgbClr val="7C3B06"/>
                </a:solidFill>
                <a:latin typeface="Perpetua" pitchFamily="18" charset="0"/>
              </a:rPr>
              <a:t>Cantos </a:t>
            </a:r>
            <a:r>
              <a:rPr lang="es-ES" b="1" dirty="0" smtClean="0">
                <a:solidFill>
                  <a:srgbClr val="7C3B06"/>
                </a:solidFill>
                <a:latin typeface="Perpetua" pitchFamily="18" charset="0"/>
              </a:rPr>
              <a:t>2020</a:t>
            </a:r>
            <a:endParaRPr lang="es-ES" b="1" dirty="0" smtClean="0">
              <a:solidFill>
                <a:srgbClr val="7C3B06"/>
              </a:solidFill>
              <a:latin typeface="Perpetua" pitchFamily="18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300192" y="609329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     </a:t>
            </a:r>
            <a:r>
              <a:rPr lang="es-ES" dirty="0" smtClean="0">
                <a:solidFill>
                  <a:srgbClr val="663300"/>
                </a:solidFill>
                <a:latin typeface="Perpetua" pitchFamily="18" charset="0"/>
              </a:rPr>
              <a:t>Marisa Magaña Loarte</a:t>
            </a:r>
            <a:endParaRPr lang="es-ES" dirty="0">
              <a:solidFill>
                <a:srgbClr val="663300"/>
              </a:solidFill>
              <a:latin typeface="Perpetua" pitchFamily="18" charset="0"/>
            </a:endParaRPr>
          </a:p>
        </p:txBody>
      </p:sp>
      <p:pic>
        <p:nvPicPr>
          <p:cNvPr id="5" name="Picture 3" descr="logo CEH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3938" y="0"/>
            <a:ext cx="1580062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solidFill>
            <a:srgbClr val="996633"/>
          </a:solidFill>
          <a:effectLst>
            <a:softEdge rad="317500"/>
          </a:effectLst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Cómo puedo servir de ayuda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A veces la muerte del ser querido despierta sentimientos como la rabia, la envidia o incluso el alivio. El doliente suele negarlos por miedo a ser juzgado y esto aumenta su malestar.</a:t>
            </a:r>
          </a:p>
          <a:p>
            <a:pPr>
              <a:buNone/>
            </a:pPr>
            <a:endParaRPr lang="es-ES" b="1" dirty="0" smtClean="0">
              <a:solidFill>
                <a:srgbClr val="996633"/>
              </a:solidFill>
              <a:latin typeface="Perpetua" pitchFamily="18" charset="0"/>
            </a:endParaRPr>
          </a:p>
          <a:p>
            <a:pPr>
              <a:buNone/>
            </a:pPr>
            <a:r>
              <a:rPr lang="es-ES" b="1" dirty="0" smtClean="0">
                <a:solidFill>
                  <a:srgbClr val="996633"/>
                </a:solidFill>
                <a:latin typeface="Perpetua" pitchFamily="18" charset="0"/>
              </a:rPr>
              <a:t>   Ayudémosles a que expresen todo lo que sienten haciéndoles ver que todos los sentimientos son legítimos y humanos.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solidFill>
            <a:srgbClr val="996633"/>
          </a:solidFill>
          <a:effectLst>
            <a:softEdge rad="317500"/>
          </a:effectLst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Cómo puedo servir de ayuda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La tristeza tiene una gran función adaptativa. Ayuda a conectar con los limites, a buscar el apoyo necesario y a organizar ideas y sentimientos.</a:t>
            </a:r>
          </a:p>
          <a:p>
            <a:pPr>
              <a:buNone/>
            </a:pPr>
            <a:endParaRPr lang="es-ES" b="1" dirty="0" smtClean="0">
              <a:solidFill>
                <a:srgbClr val="996633"/>
              </a:solidFill>
              <a:latin typeface="Perpetua" pitchFamily="18" charset="0"/>
            </a:endParaRPr>
          </a:p>
          <a:p>
            <a:pPr>
              <a:buNone/>
            </a:pPr>
            <a:r>
              <a:rPr lang="es-ES" b="1" dirty="0" smtClean="0">
                <a:solidFill>
                  <a:srgbClr val="996633"/>
                </a:solidFill>
                <a:latin typeface="Perpetua" pitchFamily="18" charset="0"/>
              </a:rPr>
              <a:t>   Acojamos y validemos la permanencia triste del doliente. Lo necesita para irse reconstruyendo.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solidFill>
            <a:srgbClr val="996633"/>
          </a:solidFill>
          <a:effectLst>
            <a:softEdge rad="317500"/>
          </a:effectLst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Cómo puedo servir de ayuda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No hay un tiempo fijo para el proceso de duelo. Hay personas que en pocos meses se sienten fuertes y animados y a otros les lleva varios años conseguir  un mínimo de </a:t>
            </a:r>
            <a:r>
              <a:rPr lang="es-ES" b="1" dirty="0" smtClean="0">
                <a:solidFill>
                  <a:srgbClr val="996633"/>
                </a:solidFill>
                <a:latin typeface="Perpetua" pitchFamily="18" charset="0"/>
              </a:rPr>
              <a:t> </a:t>
            </a:r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bienestar.</a:t>
            </a:r>
          </a:p>
          <a:p>
            <a:pPr>
              <a:buNone/>
            </a:pPr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  </a:t>
            </a:r>
            <a:r>
              <a:rPr lang="es-ES" b="1" dirty="0" smtClean="0">
                <a:solidFill>
                  <a:srgbClr val="996633"/>
                </a:solidFill>
                <a:latin typeface="Perpetua" pitchFamily="18" charset="0"/>
              </a:rPr>
              <a:t>Adaptémonos al ritmo del que está sufriendo, sin forzar ni recriminar el que siga triste.</a:t>
            </a:r>
          </a:p>
          <a:p>
            <a:pPr>
              <a:buNone/>
            </a:pPr>
            <a:r>
              <a:rPr lang="es-ES" b="1" dirty="0" smtClean="0">
                <a:solidFill>
                  <a:srgbClr val="996633"/>
                </a:solidFill>
                <a:latin typeface="Perpetua" pitchFamily="18" charset="0"/>
              </a:rPr>
              <a:t> </a:t>
            </a:r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Si se mantiene en el tiempo o el malestar es muy intenso posiblemente necesite ayuda profesional.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0550" cy="1368152"/>
          </a:xfrm>
          <a:solidFill>
            <a:srgbClr val="996633"/>
          </a:solidFill>
          <a:effectLst>
            <a:softEdge rad="127000"/>
          </a:effec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s-ES" dirty="0" smtClean="0"/>
              <a:t>  </a:t>
            </a:r>
            <a:br>
              <a:rPr lang="es-ES" dirty="0" smtClean="0"/>
            </a:br>
            <a:r>
              <a:rPr lang="es-E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Perpetua" pitchFamily="18" charset="0"/>
              </a:rPr>
              <a:t>Qué decir y que callar en los primeros momentos tras la pérdida</a:t>
            </a:r>
            <a:r>
              <a:rPr lang="es-ES" dirty="0" smtClean="0">
                <a:solidFill>
                  <a:srgbClr val="002060"/>
                </a:solidFill>
              </a:rPr>
              <a:t/>
            </a:r>
            <a:br>
              <a:rPr lang="es-ES" dirty="0" smtClean="0">
                <a:solidFill>
                  <a:srgbClr val="002060"/>
                </a:solidFill>
              </a:rPr>
            </a:br>
            <a:endParaRPr lang="es-ES" dirty="0" smtClean="0"/>
          </a:p>
        </p:txBody>
      </p:sp>
      <p:sp>
        <p:nvSpPr>
          <p:cNvPr id="38915" name="2 Marcador de contenido"/>
          <p:cNvSpPr>
            <a:spLocks noGrp="1"/>
          </p:cNvSpPr>
          <p:nvPr>
            <p:ph idx="1"/>
          </p:nvPr>
        </p:nvSpPr>
        <p:spPr>
          <a:xfrm>
            <a:off x="685800" y="1785938"/>
            <a:ext cx="7772400" cy="4310062"/>
          </a:xfrm>
          <a:solidFill>
            <a:srgbClr val="996633"/>
          </a:solidFill>
          <a:ln>
            <a:solidFill>
              <a:schemeClr val="accent6"/>
            </a:solidFill>
          </a:ln>
          <a:effectLst>
            <a:softEdge rad="635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pPr>
              <a:buNone/>
              <a:defRPr/>
            </a:pPr>
            <a:endParaRPr lang="es-ES" sz="1400" i="1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s-ES" sz="20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No consolar con frases represivas., “No llores” “No digas eso”.</a:t>
            </a:r>
          </a:p>
          <a:p>
            <a:pPr>
              <a:defRPr/>
            </a:pPr>
            <a:endParaRPr lang="es-ES" sz="1100" b="1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s-ES" sz="20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No intentar “amortiguar” la pena con otras cosas o personas. “Tienes otra hija que te necesita mucho…”</a:t>
            </a:r>
          </a:p>
          <a:p>
            <a:pPr>
              <a:defRPr/>
            </a:pPr>
            <a:endParaRPr lang="es-ES" sz="1100" b="1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s-ES" sz="20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Evitar las frases que demandan fortaleza. “Ahora tienes que estar fuerte…”</a:t>
            </a:r>
          </a:p>
          <a:p>
            <a:pPr>
              <a:defRPr/>
            </a:pPr>
            <a:endParaRPr lang="es-ES" sz="1100" b="1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s-ES" sz="20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Evitar provocar su resignación. “Dios así lo ha querido”.</a:t>
            </a:r>
          </a:p>
          <a:p>
            <a:pPr>
              <a:defRPr/>
            </a:pPr>
            <a:endParaRPr lang="es-ES" sz="1100" b="1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s-ES" sz="2000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No recurrir a su pasividad y aguante. “No queda otra que aguantar y esperar que pase el tiempo”.</a:t>
            </a:r>
          </a:p>
        </p:txBody>
      </p:sp>
      <p:sp>
        <p:nvSpPr>
          <p:cNvPr id="3891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 smtClean="0"/>
          </a:p>
        </p:txBody>
      </p:sp>
      <p:sp>
        <p:nvSpPr>
          <p:cNvPr id="3891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915B5-8A3D-42AD-AD86-185C7B433469}" type="slidenum">
              <a:rPr lang="es-ES" smtClean="0"/>
              <a:pPr>
                <a:defRPr/>
              </a:pPr>
              <a:t>13</a:t>
            </a:fld>
            <a:endParaRPr lang="es-E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0550" cy="1368152"/>
          </a:xfrm>
          <a:solidFill>
            <a:srgbClr val="996633"/>
          </a:solidFill>
          <a:effectLst>
            <a:softEdge rad="127000"/>
          </a:effectLst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s-ES" dirty="0" smtClean="0"/>
              <a:t>  </a:t>
            </a:r>
            <a:br>
              <a:rPr lang="es-ES" dirty="0" smtClean="0"/>
            </a:br>
            <a:r>
              <a:rPr lang="es-E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Perpetua" pitchFamily="18" charset="0"/>
              </a:rPr>
              <a:t>Qué decir y que callar en los primeros momentos tras la pérdida</a:t>
            </a:r>
            <a:r>
              <a:rPr lang="es-ES" dirty="0" smtClean="0">
                <a:solidFill>
                  <a:srgbClr val="002060"/>
                </a:solidFill>
              </a:rPr>
              <a:t/>
            </a:r>
            <a:br>
              <a:rPr lang="es-ES" dirty="0" smtClean="0">
                <a:solidFill>
                  <a:srgbClr val="002060"/>
                </a:solidFill>
              </a:rPr>
            </a:br>
            <a:endParaRPr lang="es-ES" dirty="0" smtClean="0"/>
          </a:p>
        </p:txBody>
      </p:sp>
      <p:sp>
        <p:nvSpPr>
          <p:cNvPr id="38915" name="2 Marcador de contenido"/>
          <p:cNvSpPr>
            <a:spLocks noGrp="1"/>
          </p:cNvSpPr>
          <p:nvPr>
            <p:ph idx="1"/>
          </p:nvPr>
        </p:nvSpPr>
        <p:spPr>
          <a:xfrm>
            <a:off x="685800" y="1785938"/>
            <a:ext cx="7772400" cy="4310062"/>
          </a:xfrm>
          <a:solidFill>
            <a:srgbClr val="996633"/>
          </a:solidFill>
          <a:ln>
            <a:solidFill>
              <a:schemeClr val="accent6"/>
            </a:solidFill>
          </a:ln>
          <a:effectLst>
            <a:softEdge rad="635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normAutofit fontScale="92500"/>
          </a:bodyPr>
          <a:lstStyle/>
          <a:p>
            <a:pPr>
              <a:defRPr/>
            </a:pPr>
            <a:endParaRPr lang="es-ES" sz="1400" i="1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es-ES" sz="1400" i="1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s-ES" sz="24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Hablar de manera sincera y respetuosa. “No se que decirte ante algo tan doloroso, si puedo ayudarte en algo…”</a:t>
            </a:r>
          </a:p>
          <a:p>
            <a:pPr>
              <a:defRPr/>
            </a:pPr>
            <a:endParaRPr lang="es-ES" sz="2400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s-ES" sz="24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Transmitir su apoyo clara y conscientemente.“Quieres que te acompañe, prefieres que lo haga yo…”</a:t>
            </a:r>
          </a:p>
          <a:p>
            <a:pPr>
              <a:defRPr/>
            </a:pPr>
            <a:endParaRPr lang="es-ES" sz="2400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s-ES" sz="24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Permitir si lo desea que relate como ocurrió el  fallecimiento.</a:t>
            </a:r>
          </a:p>
          <a:p>
            <a:pPr>
              <a:defRPr/>
            </a:pPr>
            <a:endParaRPr lang="es-ES" sz="2400" i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>
              <a:defRPr/>
            </a:pPr>
            <a:r>
              <a:rPr lang="es-ES" sz="2400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Expresar con gestos si no salen las palabras.</a:t>
            </a:r>
          </a:p>
          <a:p>
            <a:pPr>
              <a:defRPr/>
            </a:pPr>
            <a:endParaRPr lang="es-ES" sz="1400" i="1" dirty="0" smtClean="0">
              <a:solidFill>
                <a:schemeClr val="tx2"/>
              </a:solidFill>
            </a:endParaRPr>
          </a:p>
        </p:txBody>
      </p:sp>
      <p:sp>
        <p:nvSpPr>
          <p:cNvPr id="38916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 smtClean="0"/>
          </a:p>
        </p:txBody>
      </p:sp>
      <p:sp>
        <p:nvSpPr>
          <p:cNvPr id="3891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915B5-8A3D-42AD-AD86-185C7B433469}" type="slidenum">
              <a:rPr lang="es-ES" smtClean="0"/>
              <a:pPr>
                <a:defRPr/>
              </a:pPr>
              <a:t>14</a:t>
            </a:fld>
            <a:endParaRPr lang="es-E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s-ES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" smtClean="0"/>
          </a:p>
        </p:txBody>
      </p:sp>
      <p:pic>
        <p:nvPicPr>
          <p:cNvPr id="74756" name="Picture 4" descr="CAS7URWB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609600" y="990600"/>
            <a:ext cx="8001000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3200" i="1">
                <a:solidFill>
                  <a:srgbClr val="000000"/>
                </a:solidFill>
                <a:latin typeface="Gloucester MT Extra Condensed" pitchFamily="18" charset="0"/>
              </a:rPr>
              <a:t>Acompañar significa honrar el espíritu, no sólo centrarse en el intelecto.</a:t>
            </a:r>
          </a:p>
          <a:p>
            <a:r>
              <a:rPr lang="es-ES" sz="3200" i="1">
                <a:solidFill>
                  <a:srgbClr val="000000"/>
                </a:solidFill>
                <a:latin typeface="Gloucester MT Extra Condensed" pitchFamily="18" charset="0"/>
              </a:rPr>
              <a:t>Acompañar significa caminar a su lado, no dirigir sus pasos.</a:t>
            </a:r>
          </a:p>
          <a:p>
            <a:r>
              <a:rPr lang="es-ES" sz="3200" i="1">
                <a:solidFill>
                  <a:srgbClr val="000000"/>
                </a:solidFill>
                <a:latin typeface="Gloucester MT Extra Condensed" pitchFamily="18" charset="0"/>
              </a:rPr>
              <a:t>Acompañar significa descubrir el regalo del silencio, no llenar cada momento difícil con palabras.</a:t>
            </a:r>
          </a:p>
          <a:p>
            <a:r>
              <a:rPr lang="es-ES" sz="3200" i="1">
                <a:solidFill>
                  <a:srgbClr val="000000"/>
                </a:solidFill>
                <a:latin typeface="Gloucester MT Extra Condensed" pitchFamily="18" charset="0"/>
              </a:rPr>
              <a:t>Acompañar significa escuchar con el corazón, no analizar con el cerebro.</a:t>
            </a:r>
          </a:p>
          <a:p>
            <a:r>
              <a:rPr lang="es-ES" sz="3200" i="1">
                <a:solidFill>
                  <a:srgbClr val="000000"/>
                </a:solidFill>
                <a:latin typeface="Gloucester MT Extra Condensed" pitchFamily="18" charset="0"/>
              </a:rPr>
              <a:t>Acompañar significa estar presente ante el dolor del otro, no robarle su dolor.</a:t>
            </a:r>
          </a:p>
          <a:p>
            <a:r>
              <a:rPr lang="es-ES" sz="3200" i="1">
                <a:solidFill>
                  <a:srgbClr val="000000"/>
                </a:solidFill>
                <a:latin typeface="Gloucester MT Extra Condensed" pitchFamily="18" charset="0"/>
              </a:rPr>
              <a:t>                                                                                             D. Wolfelt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D06A736-0C7D-46D8-A824-6C5523B2483F}" type="datetime1">
              <a:rPr lang="es-ES"/>
              <a:pPr>
                <a:defRPr/>
              </a:pPr>
              <a:t>14/04/2020</a:t>
            </a:fld>
            <a:endParaRPr lang="es-ES" dirty="0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38AA9-8D87-47CE-89CA-3D023CDB8B30}" type="slidenum">
              <a:rPr lang="es-ES"/>
              <a:pPr>
                <a:defRPr/>
              </a:pPr>
              <a:t>2</a:t>
            </a:fld>
            <a:endParaRPr lang="es-ES" dirty="0"/>
          </a:p>
        </p:txBody>
      </p:sp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s-ES" dirty="0" smtClean="0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" dirty="0" smtClean="0"/>
          </a:p>
        </p:txBody>
      </p:sp>
      <p:pic>
        <p:nvPicPr>
          <p:cNvPr id="3078" name="Picture 4" descr="Imagen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0" y="5445224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s-ES" sz="44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cript MT Bold" pitchFamily="66" charset="0"/>
              </a:rPr>
              <a:t>  Ayudar en duelo</a:t>
            </a:r>
            <a:endParaRPr lang="es-ES" sz="4400" i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cript MT Bold" pitchFamily="66" charset="0"/>
            </a:endParaRPr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6324600" y="5805264"/>
            <a:ext cx="2819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sz="1800" b="0" i="1" dirty="0">
              <a:latin typeface="Script MT Bold" pitchFamily="66" charset="0"/>
            </a:endParaRPr>
          </a:p>
          <a:p>
            <a:endParaRPr lang="es-ES" sz="1400" i="1" dirty="0" smtClean="0">
              <a:solidFill>
                <a:schemeClr val="accent6">
                  <a:lumMod val="40000"/>
                  <a:lumOff val="60000"/>
                </a:schemeClr>
              </a:solidFill>
              <a:latin typeface="Script MT Bold" pitchFamily="66" charset="0"/>
            </a:endParaRPr>
          </a:p>
          <a:p>
            <a:r>
              <a:rPr lang="es-ES" sz="14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Script MT Bold" pitchFamily="66" charset="0"/>
              </a:rPr>
              <a:t>       Marisa </a:t>
            </a:r>
            <a:r>
              <a:rPr lang="es-ES" sz="1400" i="1" dirty="0">
                <a:solidFill>
                  <a:schemeClr val="accent6">
                    <a:lumMod val="40000"/>
                    <a:lumOff val="60000"/>
                  </a:schemeClr>
                </a:solidFill>
                <a:latin typeface="Script MT Bold" pitchFamily="66" charset="0"/>
              </a:rPr>
              <a:t>Magaña  Loarte.</a:t>
            </a:r>
          </a:p>
          <a:p>
            <a:endParaRPr lang="es-ES" sz="1800" b="0" i="1" dirty="0">
              <a:latin typeface="Script MT Bold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17BD478-A9CB-4401-BD79-AAFE342A4B40}" type="datetime1">
              <a:rPr lang="es-ES"/>
              <a:pPr>
                <a:defRPr/>
              </a:pPr>
              <a:t>14/04/2020</a:t>
            </a:fld>
            <a:endParaRPr lang="es-ES"/>
          </a:p>
        </p:txBody>
      </p:sp>
      <p:sp>
        <p:nvSpPr>
          <p:cNvPr id="6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7C06D-DFC8-476F-924D-2FC0FF20763F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64088" y="292100"/>
            <a:ext cx="3456384" cy="1696740"/>
          </a:xfrm>
          <a:solidFill>
            <a:srgbClr val="663300"/>
          </a:solidFill>
          <a:effectLst>
            <a:softEdge rad="127000"/>
          </a:effectLst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es-ES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Script MT Bold" pitchFamily="66" charset="0"/>
              </a:rPr>
              <a:t>El duelo     </a:t>
            </a:r>
            <a:r>
              <a:rPr lang="es-ES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Script MT Bold" pitchFamily="66" charset="0"/>
              </a:rPr>
              <a:t>¡algo normal!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762000"/>
            <a:ext cx="4495800" cy="57150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_tradnl" sz="2400" dirty="0" smtClean="0"/>
              <a:t>  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_tradnl" sz="2400" dirty="0" smtClean="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_tradnl" sz="2400" dirty="0" smtClean="0"/>
              <a:t>    </a:t>
            </a:r>
            <a:r>
              <a:rPr lang="es-ES_tradnl" sz="2800" dirty="0" smtClean="0">
                <a:solidFill>
                  <a:srgbClr val="996633"/>
                </a:solidFill>
                <a:latin typeface="Perpetua" pitchFamily="18" charset="0"/>
              </a:rPr>
              <a:t>Cuando muere un ser querido el impacto emocional es tan grande que se produce un desequilibrio en todas las dimensiones de la persona.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_tradnl" sz="2800" dirty="0" smtClean="0">
                <a:solidFill>
                  <a:srgbClr val="996633"/>
                </a:solidFill>
                <a:latin typeface="Perpetua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_tradnl" sz="2800" dirty="0" smtClean="0">
                <a:solidFill>
                  <a:srgbClr val="996633"/>
                </a:solidFill>
                <a:latin typeface="Perpetua" pitchFamily="18" charset="0"/>
              </a:rPr>
              <a:t>    Se llama duelo al tiempo en que se tarde en restablecer ese equilibrio y poder continuar con la vida diaria con una estabilidad  cognitiva y emocional.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_tradnl" sz="2800" dirty="0" smtClean="0">
                <a:solidFill>
                  <a:srgbClr val="996633"/>
                </a:solidFill>
                <a:latin typeface="Perpetua" pitchFamily="18" charset="0"/>
              </a:rPr>
              <a:t>                                               </a:t>
            </a:r>
            <a:r>
              <a:rPr lang="es-ES_tradnl" sz="2800" dirty="0" smtClean="0">
                <a:latin typeface="Perpetua" pitchFamily="18" charset="0"/>
              </a:rPr>
              <a:t>       </a:t>
            </a:r>
            <a:endParaRPr lang="es-ES" sz="2800" dirty="0" smtClean="0">
              <a:latin typeface="Perpetua" pitchFamily="18" charset="0"/>
            </a:endParaRPr>
          </a:p>
          <a:p>
            <a:pPr algn="r" eaLnBrk="1" hangingPunct="1">
              <a:lnSpc>
                <a:spcPct val="90000"/>
              </a:lnSpc>
              <a:buNone/>
              <a:defRPr/>
            </a:pPr>
            <a:endParaRPr lang="es-ES" sz="1800" dirty="0" smtClean="0">
              <a:latin typeface="Times New Roman" pitchFamily="18" charset="0"/>
            </a:endParaRPr>
          </a:p>
        </p:txBody>
      </p:sp>
      <p:pic>
        <p:nvPicPr>
          <p:cNvPr id="8" name="Picture 2" descr="http://upload.wikimedia.org/wikipedia/commons/thumb/c/ce/William_Bouguereau_-_El_primer_duelo.jpg/1024px-William_Bouguereau_-_El_primer_duel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2057400"/>
            <a:ext cx="4038600" cy="411480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996633"/>
                </a:solidFill>
                <a:latin typeface="Script MT Bold" pitchFamily="66" charset="0"/>
              </a:rPr>
              <a:t>Es propio del duelo…</a:t>
            </a:r>
            <a:endParaRPr lang="es-ES" dirty="0">
              <a:solidFill>
                <a:srgbClr val="996633"/>
              </a:solidFill>
              <a:latin typeface="Script MT Bold" pitchFamily="66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2800" dirty="0" smtClean="0">
                <a:solidFill>
                  <a:srgbClr val="996633"/>
                </a:solidFill>
              </a:rPr>
              <a:t>Estar triste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Sentirse ansioso y angustiado </a:t>
            </a:r>
            <a:r>
              <a:rPr lang="es-ES" sz="1800" dirty="0" smtClean="0">
                <a:solidFill>
                  <a:srgbClr val="996633"/>
                </a:solidFill>
              </a:rPr>
              <a:t>(miedo a afrontar el futuro)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Llorar frecuente e intensamente 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Estar irritable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Tener insomnio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Tener dificultad para concentrarse y atender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Recordar reiterativamente a la persona fallecida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Tener sentimiento de presencia del fallecido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Preferir estar solo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“Buscar” al fallecido</a:t>
            </a:r>
          </a:p>
          <a:p>
            <a:r>
              <a:rPr lang="es-ES" sz="2800" dirty="0" smtClean="0">
                <a:solidFill>
                  <a:srgbClr val="996633"/>
                </a:solidFill>
              </a:rPr>
              <a:t>Tener pensamientos intrusivos (obsesivos)</a:t>
            </a:r>
          </a:p>
          <a:p>
            <a:endParaRPr lang="es-ES" dirty="0">
              <a:solidFill>
                <a:srgbClr val="996633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996633"/>
          </a:solidFill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Script MT Bold" pitchFamily="66" charset="0"/>
              </a:rPr>
              <a:t>Qué necesita la persona en duelo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  <a:latin typeface="Script MT Bold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ES" sz="2400" dirty="0" smtClean="0">
                <a:solidFill>
                  <a:srgbClr val="996633"/>
                </a:solidFill>
                <a:latin typeface="Perpetua" pitchFamily="18" charset="0"/>
              </a:rPr>
              <a:t>  </a:t>
            </a:r>
            <a:r>
              <a:rPr lang="es-ES" sz="2400" b="1" dirty="0" smtClean="0">
                <a:solidFill>
                  <a:srgbClr val="996633"/>
                </a:solidFill>
                <a:latin typeface="Perpetua" pitchFamily="18" charset="0"/>
              </a:rPr>
              <a:t>Durante el tiempo de duelo, el doliente siente la necesidad de:</a:t>
            </a:r>
          </a:p>
          <a:p>
            <a:pPr>
              <a:buNone/>
            </a:pPr>
            <a:endParaRPr lang="es-ES" sz="2400" b="1" dirty="0" smtClean="0">
              <a:solidFill>
                <a:srgbClr val="996633"/>
              </a:solidFill>
              <a:latin typeface="Perpetua" pitchFamily="18" charset="0"/>
            </a:endParaRPr>
          </a:p>
          <a:p>
            <a:pPr lvl="5"/>
            <a:r>
              <a:rPr lang="es-ES" sz="2800" dirty="0" smtClean="0">
                <a:solidFill>
                  <a:srgbClr val="996633"/>
                </a:solidFill>
                <a:latin typeface="Perpetua" pitchFamily="18" charset="0"/>
              </a:rPr>
              <a:t>Expresar su dolor</a:t>
            </a:r>
          </a:p>
          <a:p>
            <a:pPr lvl="5"/>
            <a:r>
              <a:rPr lang="es-ES" sz="2800" dirty="0" smtClean="0">
                <a:solidFill>
                  <a:srgbClr val="996633"/>
                </a:solidFill>
                <a:latin typeface="Perpetua" pitchFamily="18" charset="0"/>
              </a:rPr>
              <a:t>Hablar de la perdida</a:t>
            </a:r>
          </a:p>
          <a:p>
            <a:pPr lvl="5"/>
            <a:r>
              <a:rPr lang="es-ES" sz="2800" dirty="0" smtClean="0">
                <a:solidFill>
                  <a:srgbClr val="996633"/>
                </a:solidFill>
                <a:latin typeface="Perpetua" pitchFamily="18" charset="0"/>
              </a:rPr>
              <a:t>“Aislarse del Mundo”</a:t>
            </a:r>
          </a:p>
          <a:p>
            <a:pPr lvl="5"/>
            <a:r>
              <a:rPr lang="es-ES" sz="2800" dirty="0" smtClean="0">
                <a:solidFill>
                  <a:srgbClr val="996633"/>
                </a:solidFill>
                <a:latin typeface="Perpetua" pitchFamily="18" charset="0"/>
              </a:rPr>
              <a:t>Manifestar sus debilidades</a:t>
            </a:r>
          </a:p>
          <a:p>
            <a:pPr lvl="5"/>
            <a:r>
              <a:rPr lang="es-ES" sz="2800" dirty="0" smtClean="0">
                <a:solidFill>
                  <a:srgbClr val="996633"/>
                </a:solidFill>
                <a:latin typeface="Perpetua" pitchFamily="18" charset="0"/>
              </a:rPr>
              <a:t>Manifestar sentimientos “mal vistos” socialmente</a:t>
            </a:r>
          </a:p>
          <a:p>
            <a:pPr lvl="5"/>
            <a:r>
              <a:rPr lang="es-ES" sz="2800" dirty="0" smtClean="0">
                <a:solidFill>
                  <a:srgbClr val="996633"/>
                </a:solidFill>
                <a:latin typeface="Perpetua" pitchFamily="18" charset="0"/>
              </a:rPr>
              <a:t>Seguir su propio proceso y a su propio ritmo</a:t>
            </a:r>
          </a:p>
          <a:p>
            <a:pPr lvl="5"/>
            <a:r>
              <a:rPr lang="es-ES" sz="2800" dirty="0" smtClean="0">
                <a:solidFill>
                  <a:srgbClr val="996633"/>
                </a:solidFill>
                <a:latin typeface="Perpetua" pitchFamily="18" charset="0"/>
              </a:rPr>
              <a:t>Entender lo que le pasa</a:t>
            </a:r>
          </a:p>
          <a:p>
            <a:endParaRPr lang="es-ES" sz="2400" dirty="0">
              <a:solidFill>
                <a:srgbClr val="996633"/>
              </a:solidFill>
              <a:latin typeface="Perpet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solidFill>
            <a:srgbClr val="996633"/>
          </a:solidFill>
          <a:effectLst>
            <a:softEdge rad="317500"/>
          </a:effectLst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Cómo puedo servir de ayuda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El llanto es la manera más frecuente de expresar el sufrimiento…pero no es la única. </a:t>
            </a:r>
          </a:p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A veces el sufrimiento se manifiesta a través de la rabia.</a:t>
            </a:r>
          </a:p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A veces la persona se refugia en la hiperactividad.</a:t>
            </a:r>
          </a:p>
          <a:p>
            <a:pPr>
              <a:buNone/>
            </a:pPr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  </a:t>
            </a:r>
            <a:r>
              <a:rPr lang="es-ES" b="1" dirty="0" smtClean="0">
                <a:solidFill>
                  <a:srgbClr val="996633"/>
                </a:solidFill>
                <a:latin typeface="Perpetua" pitchFamily="18" charset="0"/>
              </a:rPr>
              <a:t>Es importante validar cualquier forma de expresión de sufrimiento.</a:t>
            </a:r>
            <a:endParaRPr lang="es-ES" b="1" dirty="0">
              <a:solidFill>
                <a:srgbClr val="996633"/>
              </a:solidFill>
              <a:latin typeface="Perpet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solidFill>
            <a:srgbClr val="996633"/>
          </a:solidFill>
          <a:effectLst>
            <a:softEdge rad="317500"/>
          </a:effectLst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Cómo puedo servir de ayuda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El doliente siente la necesidad de contar una y otra vez lo sucedido. Al hacerlo va siendo cada vez más consciente de lo ocurrido.</a:t>
            </a:r>
          </a:p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También al compartir  descarga peso emocional.</a:t>
            </a:r>
          </a:p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Y se siente reconocido en su dolor.</a:t>
            </a:r>
          </a:p>
          <a:p>
            <a:pPr>
              <a:buNone/>
            </a:pPr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   </a:t>
            </a:r>
            <a:r>
              <a:rPr lang="es-ES" b="1" dirty="0" smtClean="0">
                <a:solidFill>
                  <a:srgbClr val="996633"/>
                </a:solidFill>
                <a:latin typeface="Perpetua" pitchFamily="18" charset="0"/>
              </a:rPr>
              <a:t>Permitamos que narre una y otra vez su vivencia sin intentar distraerle o cambiarle de tema.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solidFill>
            <a:srgbClr val="996633"/>
          </a:solidFill>
          <a:effectLst>
            <a:softEdge rad="317500"/>
          </a:effectLst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Cómo puedo servir de ayuda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En el primer año tras la pérdida, las relaciones con los demás se hacen difíciles. El bienestar de los demás resulta superficial y hasta ofensivo y el doliente se siente muy “ajeno” a todo lo que no tiene que ver con su pérdida.</a:t>
            </a:r>
          </a:p>
          <a:p>
            <a:pPr>
              <a:buNone/>
            </a:pPr>
            <a:r>
              <a:rPr lang="es-ES" b="1" dirty="0" smtClean="0">
                <a:solidFill>
                  <a:srgbClr val="996633"/>
                </a:solidFill>
                <a:latin typeface="Perpetua" pitchFamily="18" charset="0"/>
              </a:rPr>
              <a:t>    Respetemos y validemos el aislamiento del doliente y sus negativas a salir a distraerse. Cuando este preparado el mismo empezará a hacerlo</a:t>
            </a:r>
          </a:p>
          <a:p>
            <a:pPr>
              <a:buNone/>
            </a:pPr>
            <a:endParaRPr lang="es-ES" b="1" dirty="0" smtClean="0">
              <a:solidFill>
                <a:srgbClr val="996633"/>
              </a:solidFill>
              <a:latin typeface="Perpet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  <a:solidFill>
            <a:srgbClr val="996633"/>
          </a:solidFill>
          <a:effectLst>
            <a:softEdge rad="317500"/>
          </a:effectLst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Cómo puedo servir de ayuda</a:t>
            </a:r>
            <a:endParaRPr lang="es-E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Con la buena intención de animar al doliente le vamos trasmitiendo la idea de que es fuerte y ha de luchar para superarlo. </a:t>
            </a:r>
          </a:p>
          <a:p>
            <a:r>
              <a:rPr lang="es-ES" dirty="0" smtClean="0">
                <a:solidFill>
                  <a:srgbClr val="996633"/>
                </a:solidFill>
                <a:latin typeface="Perpetua" pitchFamily="18" charset="0"/>
              </a:rPr>
              <a:t>Tras la muerte del ser querido la sensación de desvalía, de no poder con tanto sufrimiento, se impone.</a:t>
            </a:r>
          </a:p>
          <a:p>
            <a:pPr>
              <a:buNone/>
            </a:pPr>
            <a:r>
              <a:rPr lang="es-ES" b="1" dirty="0" smtClean="0">
                <a:solidFill>
                  <a:srgbClr val="996633"/>
                </a:solidFill>
                <a:latin typeface="Perpetua" pitchFamily="18" charset="0"/>
              </a:rPr>
              <a:t>   Permitamos y acojamos también en las debilidades, en las renuncias y la desgana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871</Words>
  <Application>Microsoft Office PowerPoint</Application>
  <PresentationFormat>Presentación en pantalla (4:3)</PresentationFormat>
  <Paragraphs>101</Paragraphs>
  <Slides>15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Gloucester MT Extra Condensed</vt:lpstr>
      <vt:lpstr>Perpetua</vt:lpstr>
      <vt:lpstr>Script MT Bold</vt:lpstr>
      <vt:lpstr>Times New Roman</vt:lpstr>
      <vt:lpstr>Tema de Office</vt:lpstr>
      <vt:lpstr> Acompañamiento en el duelo Qué ayuda y que no, tras la pérdida de un ser querido </vt:lpstr>
      <vt:lpstr>Presentación de PowerPoint</vt:lpstr>
      <vt:lpstr> El duelo     ¡algo normal!</vt:lpstr>
      <vt:lpstr>Es propio del duelo…</vt:lpstr>
      <vt:lpstr>Qué necesita la persona en duelo</vt:lpstr>
      <vt:lpstr>Cómo puedo servir de ayuda</vt:lpstr>
      <vt:lpstr>Cómo puedo servir de ayuda</vt:lpstr>
      <vt:lpstr>Cómo puedo servir de ayuda</vt:lpstr>
      <vt:lpstr>Cómo puedo servir de ayuda</vt:lpstr>
      <vt:lpstr>Cómo puedo servir de ayuda</vt:lpstr>
      <vt:lpstr>Cómo puedo servir de ayuda</vt:lpstr>
      <vt:lpstr>Cómo puedo servir de ayuda</vt:lpstr>
      <vt:lpstr>   Qué decir y que callar en los primeros momentos tras la pérdida </vt:lpstr>
      <vt:lpstr>   Qué decir y que callar en los primeros momentos tras la pérdida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ESCUCHA</dc:creator>
  <cp:lastModifiedBy>ESCUCHA</cp:lastModifiedBy>
  <cp:revision>38</cp:revision>
  <dcterms:created xsi:type="dcterms:W3CDTF">2015-04-22T11:55:00Z</dcterms:created>
  <dcterms:modified xsi:type="dcterms:W3CDTF">2020-04-14T09:47:37Z</dcterms:modified>
</cp:coreProperties>
</file>