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709" r:id="rId4"/>
    <p:sldMasterId id="2147483723" r:id="rId5"/>
  </p:sldMasterIdLst>
  <p:notesMasterIdLst>
    <p:notesMasterId r:id="rId23"/>
  </p:notesMasterIdLst>
  <p:sldIdLst>
    <p:sldId id="275" r:id="rId6"/>
    <p:sldId id="276" r:id="rId7"/>
    <p:sldId id="284" r:id="rId8"/>
    <p:sldId id="281" r:id="rId9"/>
    <p:sldId id="283" r:id="rId10"/>
    <p:sldId id="259" r:id="rId11"/>
    <p:sldId id="270" r:id="rId12"/>
    <p:sldId id="272" r:id="rId13"/>
    <p:sldId id="288" r:id="rId14"/>
    <p:sldId id="286" r:id="rId15"/>
    <p:sldId id="264" r:id="rId16"/>
    <p:sldId id="287" r:id="rId17"/>
    <p:sldId id="267" r:id="rId18"/>
    <p:sldId id="263" r:id="rId19"/>
    <p:sldId id="285" r:id="rId20"/>
    <p:sldId id="277" r:id="rId21"/>
    <p:sldId id="282" r:id="rId22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01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5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7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1010" y="0"/>
            <a:ext cx="2945076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4B26C-E7BB-44D7-B9BE-8E4BAE6C51F4}" type="datetimeFigureOut">
              <a:rPr lang="es-ES" smtClean="0"/>
              <a:t>18/12/2022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245" y="4714955"/>
            <a:ext cx="5437186" cy="446738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323"/>
            <a:ext cx="2945077" cy="49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1010" y="9428323"/>
            <a:ext cx="2945076" cy="49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6563F-0CF3-47ED-BDC0-42F8A9411E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56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AC5EA-EAE3-4AA7-AF8A-484A9FC9FD50}" type="slidenum">
              <a:rPr lang="es-ES" altLang="es-ES"/>
              <a:pPr/>
              <a:t>17</a:t>
            </a:fld>
            <a:endParaRPr lang="es-ES" altLang="es-E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r="11839"/>
          <a:stretch>
            <a:fillRect/>
          </a:stretch>
        </p:blipFill>
        <p:spPr bwMode="auto">
          <a:xfrm>
            <a:off x="0" y="2895600"/>
            <a:ext cx="91424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895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altLang="es-ES" noProof="0"/>
              <a:t>Haga clic para modificar el estilo de título del patrón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s-ES" altLang="es-ES" noProof="0"/>
              <a:t>Haga clic para modificar el estilo de subtítulo del patrón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0"/>
            <a:ext cx="1905000" cy="457200"/>
          </a:xfrm>
        </p:spPr>
        <p:txBody>
          <a:bodyPr anchor="t"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0"/>
            <a:ext cx="2895600" cy="457200"/>
          </a:xfrm>
        </p:spPr>
        <p:txBody>
          <a:bodyPr anchor="t"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0"/>
            <a:ext cx="1905000" cy="457200"/>
          </a:xfrm>
        </p:spPr>
        <p:txBody>
          <a:bodyPr anchor="t"/>
          <a:lstStyle>
            <a:lvl1pPr>
              <a:defRPr/>
            </a:lvl1pPr>
          </a:lstStyle>
          <a:p>
            <a:fld id="{722A2B9D-84F0-4DF9-9D63-393716457339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4038600"/>
            <a:ext cx="9142413" cy="152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2743200"/>
            <a:ext cx="9142413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2816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CB59F-7636-4223-87BB-95CB78BB4198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935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B426C-DEBD-4922-917E-F135A5D7E1E9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16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FDF2C-51F8-4BAC-B484-676B33A8F393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0276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7F9E1-1CEB-4E05-A99F-BB7F1E315C21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8184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2318A-E10C-4EBD-88E0-562C7F2C5B03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1443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2A964-6A96-4148-87DD-6E0EAF7319CF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5664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50B8D-9E73-44A8-A10B-480AA6FAAAF0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985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39D8C-61F5-41B9-80C5-695D5D0DCD1A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799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B2832-EB16-470F-90A8-C156D6D0E276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5701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248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248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A5DE0-EA89-4ADA-BCBD-C18FBA78A9D1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5166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228600" y="1447800"/>
            <a:ext cx="8686800" cy="48006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286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8C17276-8593-47FE-9E5E-7B39A8120AD8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1824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228600" y="1447800"/>
            <a:ext cx="8686800" cy="48006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286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E9D8F6-2A79-4FBA-83BC-6094E2951045}" type="slidenum">
              <a:rPr lang="es-ES" altLang="es-ES">
                <a:solidFill>
                  <a:srgbClr val="000000"/>
                </a:solidFill>
              </a:rPr>
              <a:pPr/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561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0"/>
          </p:nvPr>
        </p:nvSpPr>
        <p:spPr>
          <a:xfrm>
            <a:off x="0" y="694690"/>
            <a:ext cx="9144000" cy="6163310"/>
          </a:xfrm>
          <a:prstGeom prst="rect">
            <a:avLst/>
          </a:prstGeom>
          <a:solidFill>
            <a:srgbClr val="FFFFF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>
          <a:xfrm>
            <a:off x="2318238" y="6054726"/>
            <a:ext cx="6265985" cy="356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5"/>
              </a:spcAft>
            </a:pPr>
            <a:r>
              <a:rPr lang="es-ES" sz="2400" b="1" spc="35">
                <a:solidFill>
                  <a:srgbClr val="FFFFFF"/>
                </a:solidFill>
                <a:latin typeface="Arial" panose="22635452340000000000" pitchFamily="2"/>
              </a:rPr>
              <a:t>Negociación de Compras y Licitación de Obras 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idx="10"/>
          </p:nvPr>
        </p:nvSpPr>
        <p:spPr>
          <a:xfrm>
            <a:off x="7247793" y="6555105"/>
            <a:ext cx="1763737" cy="233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s-ES" sz="1600" b="1" spc="-35">
                <a:solidFill>
                  <a:srgbClr val="FFFFFF"/>
                </a:solidFill>
                <a:latin typeface="Arial" panose="22635452340000000000" pitchFamily="2"/>
              </a:rPr>
              <a:t>14 de enero de 2013 </a:t>
            </a:r>
          </a:p>
        </p:txBody>
      </p:sp>
    </p:spTree>
    <p:extLst>
      <p:ext uri="{BB962C8B-B14F-4D97-AF65-F5344CB8AC3E}">
        <p14:creationId xmlns:p14="http://schemas.microsoft.com/office/powerpoint/2010/main" val="2003501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idx="10"/>
          </p:nvPr>
        </p:nvSpPr>
        <p:spPr>
          <a:xfrm>
            <a:off x="1278401" y="1774191"/>
            <a:ext cx="178191" cy="1492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s-ES" sz="1600" b="1" spc="0">
                <a:solidFill>
                  <a:srgbClr val="000000"/>
                </a:solidFill>
                <a:latin typeface="Arial" panose="22635452340000000000" pitchFamily="2"/>
              </a:rPr>
              <a:t>1 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idx="10"/>
          </p:nvPr>
        </p:nvSpPr>
        <p:spPr>
          <a:xfrm>
            <a:off x="1822938" y="1740535"/>
            <a:ext cx="2425505" cy="191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s-ES" sz="1550" spc="70">
                <a:solidFill>
                  <a:srgbClr val="B4AA82"/>
                </a:solidFill>
                <a:latin typeface="Lucida Console" panose="22635452340000000000"/>
              </a:rPr>
              <a:t></a:t>
            </a:r>
            <a:r>
              <a:rPr lang="es-ES" sz="2000" spc="70">
                <a:solidFill>
                  <a:srgbClr val="000000"/>
                </a:solidFill>
                <a:latin typeface="Arial" panose="22635452340000000000" pitchFamily="2"/>
              </a:rPr>
              <a:t> Situación de Partida 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idx="10"/>
          </p:nvPr>
        </p:nvSpPr>
        <p:spPr>
          <a:xfrm>
            <a:off x="1267265" y="2346961"/>
            <a:ext cx="208671" cy="1492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s-ES" sz="1600" b="1" spc="0">
                <a:solidFill>
                  <a:srgbClr val="000000"/>
                </a:solidFill>
                <a:latin typeface="Arial" panose="22635452340000000000" pitchFamily="2"/>
              </a:rPr>
              <a:t>2 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idx="10"/>
          </p:nvPr>
        </p:nvSpPr>
        <p:spPr>
          <a:xfrm>
            <a:off x="1811802" y="2322830"/>
            <a:ext cx="4096629" cy="243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s-ES" sz="1550" spc="45">
                <a:solidFill>
                  <a:srgbClr val="B4AA82"/>
                </a:solidFill>
                <a:latin typeface="Lucida Console" panose="22635452340000000000"/>
              </a:rPr>
              <a:t></a:t>
            </a:r>
            <a:r>
              <a:rPr lang="es-ES" sz="2000" spc="45">
                <a:solidFill>
                  <a:srgbClr val="000000"/>
                </a:solidFill>
                <a:latin typeface="Arial" panose="22635452340000000000" pitchFamily="2"/>
              </a:rPr>
              <a:t> Consejos en la Gestión de Compras </a:t>
            </a:r>
          </a:p>
        </p:txBody>
      </p:sp>
      <p:sp>
        <p:nvSpPr>
          <p:cNvPr id="17" name="16 Marcador de texto"/>
          <p:cNvSpPr>
            <a:spLocks noGrp="1"/>
          </p:cNvSpPr>
          <p:nvPr>
            <p:ph type="body" idx="10"/>
          </p:nvPr>
        </p:nvSpPr>
        <p:spPr>
          <a:xfrm>
            <a:off x="1270195" y="2922905"/>
            <a:ext cx="208671" cy="152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s-ES" sz="1600" b="1" spc="0">
                <a:solidFill>
                  <a:srgbClr val="000000"/>
                </a:solidFill>
                <a:latin typeface="Arial" panose="22635452340000000000" pitchFamily="2"/>
              </a:rPr>
              <a:t>3 </a:t>
            </a:r>
          </a:p>
        </p:txBody>
      </p:sp>
      <p:sp>
        <p:nvSpPr>
          <p:cNvPr id="18" name="17 Marcador de texto"/>
          <p:cNvSpPr>
            <a:spLocks noGrp="1"/>
          </p:cNvSpPr>
          <p:nvPr>
            <p:ph type="body" idx="10"/>
          </p:nvPr>
        </p:nvSpPr>
        <p:spPr>
          <a:xfrm>
            <a:off x="1808871" y="2886710"/>
            <a:ext cx="5692140" cy="243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s-ES" sz="1550" spc="30">
                <a:solidFill>
                  <a:srgbClr val="B4AA82"/>
                </a:solidFill>
                <a:latin typeface="Lucida Console" panose="22635452340000000000"/>
              </a:rPr>
              <a:t></a:t>
            </a:r>
            <a:r>
              <a:rPr lang="es-ES" sz="2000" spc="30">
                <a:solidFill>
                  <a:srgbClr val="000000"/>
                </a:solidFill>
                <a:latin typeface="Arial" panose="22635452340000000000" pitchFamily="2"/>
              </a:rPr>
              <a:t> Gestión de la Contratación y Seguimiento de Obras </a:t>
            </a:r>
          </a:p>
        </p:txBody>
      </p:sp>
      <p:sp>
        <p:nvSpPr>
          <p:cNvPr id="19" name="18 Marcador de texto"/>
          <p:cNvSpPr>
            <a:spLocks noGrp="1"/>
          </p:cNvSpPr>
          <p:nvPr>
            <p:ph type="body" idx="10"/>
          </p:nvPr>
        </p:nvSpPr>
        <p:spPr>
          <a:xfrm>
            <a:off x="1267265" y="3498850"/>
            <a:ext cx="214532" cy="152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s-ES" sz="1600" b="1" spc="0">
                <a:solidFill>
                  <a:srgbClr val="000000"/>
                </a:solidFill>
                <a:latin typeface="Arial" panose="22635452340000000000" pitchFamily="2"/>
              </a:rPr>
              <a:t>4 </a:t>
            </a:r>
          </a:p>
        </p:txBody>
      </p:sp>
      <p:sp>
        <p:nvSpPr>
          <p:cNvPr id="20" name="19 Marcador de texto"/>
          <p:cNvSpPr>
            <a:spLocks noGrp="1"/>
          </p:cNvSpPr>
          <p:nvPr>
            <p:ph type="body" idx="10"/>
          </p:nvPr>
        </p:nvSpPr>
        <p:spPr>
          <a:xfrm>
            <a:off x="1808871" y="3453130"/>
            <a:ext cx="5593666" cy="241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s-ES" sz="1550" spc="30">
                <a:solidFill>
                  <a:srgbClr val="B4AA82"/>
                </a:solidFill>
                <a:latin typeface="Lucida Console" panose="22635452340000000000"/>
              </a:rPr>
              <a:t></a:t>
            </a:r>
            <a:r>
              <a:rPr lang="es-ES" sz="2000" spc="30">
                <a:solidFill>
                  <a:srgbClr val="000000"/>
                </a:solidFill>
                <a:latin typeface="Arial" panose="22635452340000000000" pitchFamily="2"/>
              </a:rPr>
              <a:t> Modelo de Contrato para la Contratación de Obras </a:t>
            </a:r>
          </a:p>
        </p:txBody>
      </p:sp>
      <p:sp>
        <p:nvSpPr>
          <p:cNvPr id="21" name="20 Marcador de texto"/>
          <p:cNvSpPr>
            <a:spLocks noGrp="1"/>
          </p:cNvSpPr>
          <p:nvPr>
            <p:ph type="body" idx="10"/>
          </p:nvPr>
        </p:nvSpPr>
        <p:spPr>
          <a:xfrm>
            <a:off x="8872025" y="6727190"/>
            <a:ext cx="271975" cy="787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s-ES" sz="800" b="1" spc="55">
                <a:solidFill>
                  <a:srgbClr val="292929"/>
                </a:solidFill>
                <a:latin typeface="Arial" panose="22635452340000000000" pitchFamily="2"/>
              </a:rPr>
              <a:t>- 1 - </a:t>
            </a:r>
          </a:p>
        </p:txBody>
      </p:sp>
    </p:spTree>
    <p:extLst>
      <p:ext uri="{BB962C8B-B14F-4D97-AF65-F5344CB8AC3E}">
        <p14:creationId xmlns:p14="http://schemas.microsoft.com/office/powerpoint/2010/main" val="2284002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Marcador de texto"/>
          <p:cNvSpPr>
            <a:spLocks noGrp="1"/>
          </p:cNvSpPr>
          <p:nvPr>
            <p:ph type="body" idx="10"/>
          </p:nvPr>
        </p:nvSpPr>
        <p:spPr>
          <a:xfrm>
            <a:off x="1375703" y="2335531"/>
            <a:ext cx="7596554" cy="4366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36220" rIns="0" bIns="0" anchor="t"/>
          <a:lstStyle/>
          <a:p>
            <a:pPr marL="0" marR="0" indent="0" algn="l">
              <a:lnSpc>
                <a:spcPts val="2000"/>
              </a:lnSpc>
              <a:spcAft>
                <a:spcPts val="30390"/>
              </a:spcAft>
            </a:pPr>
            <a:r>
              <a:rPr lang="es-ES" sz="1800" b="1" spc="-40">
                <a:solidFill>
                  <a:srgbClr val="292929"/>
                </a:solidFill>
                <a:latin typeface="Arial" panose="22635452340000000000" pitchFamily="2"/>
              </a:rPr>
              <a:t>Situación de partida </a:t>
            </a:r>
          </a:p>
        </p:txBody>
      </p:sp>
      <p:sp>
        <p:nvSpPr>
          <p:cNvPr id="27" name="26 Marcador de texto"/>
          <p:cNvSpPr>
            <a:spLocks noGrp="1"/>
          </p:cNvSpPr>
          <p:nvPr>
            <p:ph type="body" idx="10"/>
          </p:nvPr>
        </p:nvSpPr>
        <p:spPr>
          <a:xfrm>
            <a:off x="8872025" y="6702425"/>
            <a:ext cx="271975" cy="1244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s-ES" sz="800" b="1" spc="55">
                <a:solidFill>
                  <a:srgbClr val="292929"/>
                </a:solidFill>
                <a:latin typeface="Arial" panose="22635452340000000000" pitchFamily="2"/>
              </a:rPr>
              <a:t>- 2 - </a:t>
            </a:r>
          </a:p>
        </p:txBody>
      </p:sp>
    </p:spTree>
    <p:extLst>
      <p:ext uri="{BB962C8B-B14F-4D97-AF65-F5344CB8AC3E}">
        <p14:creationId xmlns:p14="http://schemas.microsoft.com/office/powerpoint/2010/main" val="506627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Marcador de texto"/>
          <p:cNvSpPr>
            <a:spLocks noGrp="1"/>
          </p:cNvSpPr>
          <p:nvPr>
            <p:ph type="body" idx="10"/>
          </p:nvPr>
        </p:nvSpPr>
        <p:spPr>
          <a:xfrm>
            <a:off x="520505" y="393701"/>
            <a:ext cx="1992923" cy="368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0" algn="l">
              <a:lnSpc>
                <a:spcPts val="2000"/>
              </a:lnSpc>
              <a:spcAft>
                <a:spcPts val="525"/>
              </a:spcAft>
            </a:pPr>
            <a:r>
              <a:rPr lang="es-ES" sz="1850" b="1" spc="-185">
                <a:solidFill>
                  <a:srgbClr val="33678F"/>
                </a:solidFill>
                <a:latin typeface="Tahoma" panose="22635452340000000000" pitchFamily="2"/>
              </a:rPr>
              <a:t>Nuestra prima... </a:t>
            </a:r>
          </a:p>
        </p:txBody>
      </p:sp>
      <p:sp>
        <p:nvSpPr>
          <p:cNvPr id="36" name="35 Marcador de texto"/>
          <p:cNvSpPr>
            <a:spLocks noGrp="1"/>
          </p:cNvSpPr>
          <p:nvPr>
            <p:ph type="body" idx="10"/>
          </p:nvPr>
        </p:nvSpPr>
        <p:spPr>
          <a:xfrm>
            <a:off x="810064" y="5772785"/>
            <a:ext cx="7576625" cy="631190"/>
          </a:xfrm>
          <a:prstGeom prst="rect">
            <a:avLst/>
          </a:prstGeom>
          <a:solidFill>
            <a:srgbClr val="A40020"/>
          </a:solidFill>
          <a:ln w="0" cmpd="sng">
            <a:noFill/>
            <a:prstDash val="solid"/>
          </a:ln>
        </p:spPr>
        <p:txBody>
          <a:bodyPr vert="horz" lIns="0" tIns="203200" rIns="0" bIns="0" anchor="t"/>
          <a:lstStyle/>
          <a:p>
            <a:pPr marL="0" marR="0" indent="0" algn="ctr">
              <a:lnSpc>
                <a:spcPts val="2000"/>
              </a:lnSpc>
              <a:spcAft>
                <a:spcPts val="1310"/>
              </a:spcAft>
            </a:pPr>
            <a:r>
              <a:rPr lang="es-ES" sz="1800" b="1" spc="0">
                <a:solidFill>
                  <a:srgbClr val="FFFFFF"/>
                </a:solidFill>
                <a:latin typeface="Arial" panose="22635452340000000000" pitchFamily="2"/>
              </a:rPr>
              <a:t>Internacionalmente los que tienen el dinero no se fían de nosotros </a:t>
            </a:r>
          </a:p>
        </p:txBody>
      </p:sp>
      <p:sp>
        <p:nvSpPr>
          <p:cNvPr id="37" name="36 Marcador de texto"/>
          <p:cNvSpPr>
            <a:spLocks noGrp="1"/>
          </p:cNvSpPr>
          <p:nvPr>
            <p:ph type="body" idx="10"/>
          </p:nvPr>
        </p:nvSpPr>
        <p:spPr>
          <a:xfrm>
            <a:off x="4513971" y="6577966"/>
            <a:ext cx="175260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100" spc="0">
                <a:solidFill>
                  <a:srgbClr val="133744"/>
                </a:solidFill>
                <a:latin typeface="Tahoma" panose="22635452340000000000" pitchFamily="2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2472780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Marcador de texto"/>
          <p:cNvSpPr>
            <a:spLocks noGrp="1"/>
          </p:cNvSpPr>
          <p:nvPr>
            <p:ph type="body" idx="10"/>
          </p:nvPr>
        </p:nvSpPr>
        <p:spPr>
          <a:xfrm>
            <a:off x="500576" y="355601"/>
            <a:ext cx="3880338" cy="4070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>
            <a:normAutofit fontScale="85000"/>
          </a:bodyPr>
          <a:lstStyle/>
          <a:p>
            <a:pPr marL="0" marR="0" indent="0" algn="l">
              <a:lnSpc>
                <a:spcPts val="2500"/>
              </a:lnSpc>
              <a:spcAft>
                <a:spcPts val="480"/>
              </a:spcAft>
            </a:pPr>
            <a:r>
              <a:rPr lang="es-ES" sz="2100" b="1" spc="135">
                <a:solidFill>
                  <a:srgbClr val="336699"/>
                </a:solidFill>
                <a:latin typeface="Tahoma" panose="22635452340000000000" pitchFamily="2"/>
              </a:rPr>
              <a:t>¿De donde va a salir el dinero ? </a:t>
            </a:r>
          </a:p>
        </p:txBody>
      </p:sp>
      <p:sp>
        <p:nvSpPr>
          <p:cNvPr id="43" name="42 Marcador de texto"/>
          <p:cNvSpPr>
            <a:spLocks noGrp="1"/>
          </p:cNvSpPr>
          <p:nvPr>
            <p:ph type="body" idx="10"/>
          </p:nvPr>
        </p:nvSpPr>
        <p:spPr>
          <a:xfrm>
            <a:off x="0" y="911861"/>
            <a:ext cx="9144000" cy="807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>
            <a:normAutofit fontScale="85000"/>
          </a:bodyPr>
          <a:lstStyle/>
          <a:p>
            <a:pPr marL="548640" marR="594360" indent="0" algn="l">
              <a:lnSpc>
                <a:spcPts val="2100"/>
              </a:lnSpc>
              <a:spcAft>
                <a:spcPts val="1720"/>
              </a:spcAft>
            </a:pPr>
            <a:r>
              <a:rPr lang="es-ES" sz="2100" spc="0">
                <a:solidFill>
                  <a:srgbClr val="A40020"/>
                </a:solidFill>
                <a:latin typeface="Lucida Console" panose="22635452340000000000"/>
              </a:rPr>
              <a:t>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 Las maneras principales de inyectar dinero en una economía para que crezca y se cree empleo son: </a:t>
            </a:r>
          </a:p>
        </p:txBody>
      </p:sp>
      <p:sp>
        <p:nvSpPr>
          <p:cNvPr id="44" name="43 Marcador de texto"/>
          <p:cNvSpPr>
            <a:spLocks noGrp="1"/>
          </p:cNvSpPr>
          <p:nvPr>
            <p:ph type="body" idx="10"/>
          </p:nvPr>
        </p:nvSpPr>
        <p:spPr>
          <a:xfrm>
            <a:off x="1007012" y="1718945"/>
            <a:ext cx="4622409" cy="631190"/>
          </a:xfrm>
          <a:prstGeom prst="rect">
            <a:avLst/>
          </a:prstGeom>
          <a:solidFill>
            <a:srgbClr val="A40020"/>
          </a:solidFill>
          <a:ln w="0" cmpd="sng">
            <a:noFill/>
            <a:prstDash val="solid"/>
          </a:ln>
        </p:spPr>
        <p:txBody>
          <a:bodyPr vert="horz" lIns="0" tIns="197485" rIns="0" bIns="0" anchor="t"/>
          <a:lstStyle/>
          <a:p>
            <a:pPr marL="0" marR="0" indent="0" algn="ctr">
              <a:lnSpc>
                <a:spcPts val="2000"/>
              </a:lnSpc>
              <a:spcAft>
                <a:spcPts val="1355"/>
              </a:spcAft>
            </a:pPr>
            <a:r>
              <a:rPr lang="es-ES" sz="1800" b="1" spc="-45">
                <a:solidFill>
                  <a:srgbClr val="FFFFFF"/>
                </a:solidFill>
                <a:latin typeface="Arial" panose="22635452340000000000" pitchFamily="2"/>
              </a:rPr>
              <a:t>Bajar los tipos de interés </a:t>
            </a:r>
          </a:p>
        </p:txBody>
      </p:sp>
      <p:sp>
        <p:nvSpPr>
          <p:cNvPr id="45" name="44 Marcador de texto"/>
          <p:cNvSpPr>
            <a:spLocks noGrp="1"/>
          </p:cNvSpPr>
          <p:nvPr>
            <p:ph type="body" idx="10"/>
          </p:nvPr>
        </p:nvSpPr>
        <p:spPr>
          <a:xfrm>
            <a:off x="1007012" y="2400936"/>
            <a:ext cx="4620065" cy="692785"/>
          </a:xfrm>
          <a:prstGeom prst="rect">
            <a:avLst/>
          </a:prstGeom>
          <a:solidFill>
            <a:srgbClr val="A40020"/>
          </a:solidFill>
          <a:ln w="0" cmpd="sng">
            <a:noFill/>
            <a:prstDash val="solid"/>
          </a:ln>
        </p:spPr>
        <p:txBody>
          <a:bodyPr vert="horz" lIns="0" tIns="262255" rIns="0" bIns="0" anchor="t"/>
          <a:lstStyle/>
          <a:p>
            <a:pPr marL="0" marR="0" indent="0" algn="ctr">
              <a:lnSpc>
                <a:spcPts val="2000"/>
              </a:lnSpc>
              <a:spcAft>
                <a:spcPts val="1310"/>
              </a:spcAft>
            </a:pPr>
            <a:r>
              <a:rPr lang="es-ES" sz="1800" b="1" spc="-40">
                <a:solidFill>
                  <a:srgbClr val="FFFFFF"/>
                </a:solidFill>
                <a:latin typeface="Arial" panose="22635452340000000000" pitchFamily="2"/>
              </a:rPr>
              <a:t>Invertir en obra pública </a:t>
            </a:r>
          </a:p>
        </p:txBody>
      </p:sp>
      <p:sp>
        <p:nvSpPr>
          <p:cNvPr id="46" name="45 Marcador de texto"/>
          <p:cNvSpPr>
            <a:spLocks noGrp="1"/>
          </p:cNvSpPr>
          <p:nvPr>
            <p:ph type="body" idx="10"/>
          </p:nvPr>
        </p:nvSpPr>
        <p:spPr>
          <a:xfrm>
            <a:off x="1007012" y="3212465"/>
            <a:ext cx="4622409" cy="631190"/>
          </a:xfrm>
          <a:prstGeom prst="rect">
            <a:avLst/>
          </a:prstGeom>
          <a:solidFill>
            <a:srgbClr val="A40020"/>
          </a:solidFill>
          <a:ln w="0" cmpd="sng">
            <a:noFill/>
            <a:prstDash val="solid"/>
          </a:ln>
        </p:spPr>
        <p:txBody>
          <a:bodyPr vert="horz" lIns="0" tIns="200660" rIns="0" bIns="0" anchor="t"/>
          <a:lstStyle/>
          <a:p>
            <a:pPr marL="0" marR="0" indent="0" algn="ctr">
              <a:lnSpc>
                <a:spcPts val="2000"/>
              </a:lnSpc>
              <a:spcAft>
                <a:spcPts val="1310"/>
              </a:spcAft>
            </a:pPr>
            <a:r>
              <a:rPr lang="es-ES" sz="1800" b="1" spc="-50">
                <a:solidFill>
                  <a:srgbClr val="FFFFFF"/>
                </a:solidFill>
                <a:latin typeface="Arial" panose="22635452340000000000" pitchFamily="2"/>
              </a:rPr>
              <a:t>Bajar los impuestos </a:t>
            </a:r>
          </a:p>
        </p:txBody>
      </p:sp>
      <p:sp>
        <p:nvSpPr>
          <p:cNvPr id="47" name="46 Marcador de texto"/>
          <p:cNvSpPr>
            <a:spLocks noGrp="1"/>
          </p:cNvSpPr>
          <p:nvPr>
            <p:ph type="body" idx="10"/>
          </p:nvPr>
        </p:nvSpPr>
        <p:spPr>
          <a:xfrm>
            <a:off x="1007013" y="3894455"/>
            <a:ext cx="4617134" cy="698500"/>
          </a:xfrm>
          <a:prstGeom prst="rect">
            <a:avLst/>
          </a:prstGeom>
          <a:solidFill>
            <a:srgbClr val="A40020"/>
          </a:solidFill>
          <a:ln w="0" cmpd="sng">
            <a:noFill/>
            <a:prstDash val="solid"/>
          </a:ln>
        </p:spPr>
        <p:txBody>
          <a:bodyPr vert="horz" lIns="0" tIns="132715" rIns="0" bIns="0" anchor="t"/>
          <a:lstStyle/>
          <a:p>
            <a:pPr marL="0" marR="0" indent="0" algn="ctr">
              <a:lnSpc>
                <a:spcPts val="2000"/>
              </a:lnSpc>
              <a:spcAft>
                <a:spcPts val="300"/>
              </a:spcAft>
            </a:pPr>
            <a:r>
              <a:rPr lang="es-ES" sz="1800" b="1" spc="0">
                <a:solidFill>
                  <a:srgbClr val="FFFFFF"/>
                </a:solidFill>
                <a:latin typeface="Arial" panose="22635452340000000000" pitchFamily="2"/>
              </a:rPr>
              <a:t>Reducir las cotizaciones de los </a:t>
            </a:r>
            <a:r>
              <a:t/>
            </a:r>
            <a:br/>
            <a:r>
              <a:rPr lang="es-ES" sz="1800" b="1" spc="0">
                <a:solidFill>
                  <a:srgbClr val="FFFFFF"/>
                </a:solidFill>
                <a:latin typeface="Arial" panose="22635452340000000000" pitchFamily="2"/>
              </a:rPr>
              <a:t>trabajadores </a:t>
            </a:r>
          </a:p>
        </p:txBody>
      </p:sp>
      <p:sp>
        <p:nvSpPr>
          <p:cNvPr id="48" name="47 Marcador de texto"/>
          <p:cNvSpPr>
            <a:spLocks noGrp="1"/>
          </p:cNvSpPr>
          <p:nvPr>
            <p:ph type="body" idx="10"/>
          </p:nvPr>
        </p:nvSpPr>
        <p:spPr>
          <a:xfrm>
            <a:off x="1007013" y="4721225"/>
            <a:ext cx="4617134" cy="633730"/>
          </a:xfrm>
          <a:prstGeom prst="rect">
            <a:avLst/>
          </a:prstGeom>
          <a:solidFill>
            <a:srgbClr val="A40020"/>
          </a:solidFill>
          <a:ln w="0" cmpd="sng">
            <a:noFill/>
            <a:prstDash val="solid"/>
          </a:ln>
        </p:spPr>
        <p:txBody>
          <a:bodyPr vert="horz" lIns="0" tIns="67945" rIns="0" bIns="0" anchor="t"/>
          <a:lstStyle/>
          <a:p>
            <a:pPr marL="0" marR="0" indent="0" algn="ctr">
              <a:lnSpc>
                <a:spcPts val="2000"/>
              </a:lnSpc>
              <a:spcAft>
                <a:spcPts val="280"/>
              </a:spcAft>
            </a:pPr>
            <a:r>
              <a:rPr lang="es-ES" sz="1800" b="1" spc="0">
                <a:solidFill>
                  <a:srgbClr val="FFFFFF"/>
                </a:solidFill>
                <a:latin typeface="Arial" panose="22635452340000000000" pitchFamily="2"/>
              </a:rPr>
              <a:t>Conseguir inversión privada nacional o </a:t>
            </a:r>
            <a:r>
              <a:t/>
            </a:r>
            <a:br/>
            <a:r>
              <a:rPr lang="es-ES" sz="1800" b="1" spc="0">
                <a:solidFill>
                  <a:srgbClr val="FFFFFF"/>
                </a:solidFill>
                <a:latin typeface="Arial" panose="22635452340000000000" pitchFamily="2"/>
              </a:rPr>
              <a:t>extranjera </a:t>
            </a:r>
          </a:p>
        </p:txBody>
      </p:sp>
      <p:sp>
        <p:nvSpPr>
          <p:cNvPr id="49" name="48 Marcador de texto"/>
          <p:cNvSpPr>
            <a:spLocks noGrp="1"/>
          </p:cNvSpPr>
          <p:nvPr>
            <p:ph type="body" idx="10"/>
          </p:nvPr>
        </p:nvSpPr>
        <p:spPr>
          <a:xfrm>
            <a:off x="1007012" y="5401945"/>
            <a:ext cx="4622409" cy="666750"/>
          </a:xfrm>
          <a:prstGeom prst="rect">
            <a:avLst/>
          </a:prstGeom>
          <a:solidFill>
            <a:srgbClr val="A40020"/>
          </a:solidFill>
          <a:ln w="0" cmpd="sng">
            <a:noFill/>
            <a:prstDash val="solid"/>
          </a:ln>
        </p:spPr>
        <p:txBody>
          <a:bodyPr vert="horz" lIns="0" tIns="238760" rIns="0" bIns="0" anchor="t"/>
          <a:lstStyle/>
          <a:p>
            <a:pPr marL="0" marR="0" indent="0" algn="ctr">
              <a:lnSpc>
                <a:spcPts val="2000"/>
              </a:lnSpc>
              <a:spcAft>
                <a:spcPts val="1265"/>
              </a:spcAft>
            </a:pPr>
            <a:r>
              <a:rPr lang="es-ES" sz="1800" b="1" spc="-50">
                <a:solidFill>
                  <a:srgbClr val="FFFFFF"/>
                </a:solidFill>
                <a:latin typeface="Arial" panose="22635452340000000000" pitchFamily="2"/>
              </a:rPr>
              <a:t>Depreciar la moneda </a:t>
            </a:r>
          </a:p>
        </p:txBody>
      </p:sp>
      <p:sp>
        <p:nvSpPr>
          <p:cNvPr id="52" name="51 Marcador de texto"/>
          <p:cNvSpPr>
            <a:spLocks noGrp="1"/>
          </p:cNvSpPr>
          <p:nvPr>
            <p:ph type="body" idx="10"/>
          </p:nvPr>
        </p:nvSpPr>
        <p:spPr>
          <a:xfrm>
            <a:off x="4508109" y="6577966"/>
            <a:ext cx="184052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100" spc="0">
                <a:solidFill>
                  <a:srgbClr val="003366"/>
                </a:solidFill>
                <a:latin typeface="Tahoma" panose="22635452340000000000" pitchFamily="2"/>
              </a:rPr>
              <a:t>4 </a:t>
            </a:r>
          </a:p>
        </p:txBody>
      </p:sp>
    </p:spTree>
    <p:extLst>
      <p:ext uri="{BB962C8B-B14F-4D97-AF65-F5344CB8AC3E}">
        <p14:creationId xmlns:p14="http://schemas.microsoft.com/office/powerpoint/2010/main" val="293518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77 Marcador de texto"/>
          <p:cNvSpPr>
            <a:spLocks noGrp="1"/>
          </p:cNvSpPr>
          <p:nvPr>
            <p:ph type="body" idx="10"/>
          </p:nvPr>
        </p:nvSpPr>
        <p:spPr>
          <a:xfrm>
            <a:off x="520505" y="368301"/>
            <a:ext cx="7033846" cy="39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525"/>
              </a:spcAft>
            </a:pPr>
            <a:r>
              <a:rPr lang="es-ES" sz="2050" b="1" spc="65">
                <a:solidFill>
                  <a:srgbClr val="336699"/>
                </a:solidFill>
                <a:latin typeface="Tahoma" panose="22635452340000000000" pitchFamily="2"/>
              </a:rPr>
              <a:t>Esto afecta a los principales actores de la financiación ... </a:t>
            </a:r>
          </a:p>
        </p:txBody>
      </p:sp>
      <p:sp>
        <p:nvSpPr>
          <p:cNvPr id="79" name="78 Marcador de texto"/>
          <p:cNvSpPr>
            <a:spLocks noGrp="1"/>
          </p:cNvSpPr>
          <p:nvPr>
            <p:ph type="body" idx="10"/>
          </p:nvPr>
        </p:nvSpPr>
        <p:spPr>
          <a:xfrm>
            <a:off x="534572" y="913130"/>
            <a:ext cx="8018585" cy="619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0645" rIns="0" bIns="0" anchor="t">
            <a:normAutofit fontScale="95000"/>
          </a:bodyPr>
          <a:lstStyle/>
          <a:p>
            <a:pPr marL="0" marR="0" indent="0" algn="l">
              <a:lnSpc>
                <a:spcPts val="1700"/>
              </a:lnSpc>
              <a:spcAft>
                <a:spcPts val="2385"/>
              </a:spcAft>
            </a:pPr>
            <a:r>
              <a:rPr lang="es-ES" sz="2050" spc="15">
                <a:solidFill>
                  <a:srgbClr val="990000"/>
                </a:solidFill>
                <a:latin typeface="Lucida Console" panose="22635452340000000000"/>
              </a:rPr>
              <a:t></a:t>
            </a:r>
            <a:r>
              <a:rPr lang="es-ES" sz="1800" spc="15">
                <a:solidFill>
                  <a:srgbClr val="050609"/>
                </a:solidFill>
                <a:latin typeface="Arial" panose="22635452340000000000" pitchFamily="2"/>
              </a:rPr>
              <a:t> Principales fuentes de financiación: </a:t>
            </a:r>
          </a:p>
        </p:txBody>
      </p:sp>
      <p:sp>
        <p:nvSpPr>
          <p:cNvPr id="82" name="81 Marcador de texto"/>
          <p:cNvSpPr>
            <a:spLocks noGrp="1"/>
          </p:cNvSpPr>
          <p:nvPr>
            <p:ph type="body" idx="10"/>
          </p:nvPr>
        </p:nvSpPr>
        <p:spPr>
          <a:xfrm>
            <a:off x="4516902" y="6583680"/>
            <a:ext cx="169398" cy="161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050" spc="0">
                <a:solidFill>
                  <a:srgbClr val="0E3A6F"/>
                </a:solidFill>
                <a:latin typeface="Tahoma" panose="22635452340000000000" pitchFamily="2"/>
              </a:rPr>
              <a:t>5 </a:t>
            </a:r>
          </a:p>
        </p:txBody>
      </p:sp>
    </p:spTree>
    <p:extLst>
      <p:ext uri="{BB962C8B-B14F-4D97-AF65-F5344CB8AC3E}">
        <p14:creationId xmlns:p14="http://schemas.microsoft.com/office/powerpoint/2010/main" val="3611266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84 Marcador de texto"/>
          <p:cNvSpPr>
            <a:spLocks noGrp="1"/>
          </p:cNvSpPr>
          <p:nvPr>
            <p:ph type="body" idx="10"/>
          </p:nvPr>
        </p:nvSpPr>
        <p:spPr>
          <a:xfrm>
            <a:off x="520504" y="355601"/>
            <a:ext cx="1477108" cy="4070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>
            <a:normAutofit fontScale="90000"/>
          </a:bodyPr>
          <a:lstStyle/>
          <a:p>
            <a:pPr marL="0" marR="0" indent="0" algn="l">
              <a:lnSpc>
                <a:spcPts val="2500"/>
              </a:lnSpc>
              <a:spcAft>
                <a:spcPts val="525"/>
              </a:spcAft>
            </a:pPr>
            <a:r>
              <a:rPr lang="es-ES" sz="2100" b="1" spc="55">
                <a:solidFill>
                  <a:srgbClr val="32659B"/>
                </a:solidFill>
                <a:latin typeface="Tahoma" panose="22635452340000000000" pitchFamily="2"/>
              </a:rPr>
              <a:t>El problema </a:t>
            </a:r>
          </a:p>
        </p:txBody>
      </p:sp>
      <p:sp>
        <p:nvSpPr>
          <p:cNvPr id="88" name="87 Marcador de texto"/>
          <p:cNvSpPr>
            <a:spLocks noGrp="1"/>
          </p:cNvSpPr>
          <p:nvPr>
            <p:ph type="body" idx="10"/>
          </p:nvPr>
        </p:nvSpPr>
        <p:spPr>
          <a:xfrm>
            <a:off x="880403" y="5772785"/>
            <a:ext cx="7435948" cy="631190"/>
          </a:xfrm>
          <a:prstGeom prst="rect">
            <a:avLst/>
          </a:prstGeom>
          <a:solidFill>
            <a:srgbClr val="A40020"/>
          </a:solidFill>
          <a:ln w="0" cmpd="sng">
            <a:noFill/>
            <a:prstDash val="solid"/>
          </a:ln>
        </p:spPr>
        <p:txBody>
          <a:bodyPr vert="horz" lIns="0" tIns="75565" rIns="0" bIns="0" anchor="t"/>
          <a:lstStyle/>
          <a:p>
            <a:pPr marL="0" marR="0" indent="0" algn="ctr">
              <a:lnSpc>
                <a:spcPts val="2000"/>
              </a:lnSpc>
              <a:spcAft>
                <a:spcPts val="270"/>
              </a:spcAft>
            </a:pPr>
            <a:r>
              <a:rPr lang="es-ES" sz="1800" b="1" spc="-40">
                <a:solidFill>
                  <a:srgbClr val="FFFFFF"/>
                </a:solidFill>
                <a:latin typeface="Arial" panose="22635452340000000000" pitchFamily="2"/>
              </a:rPr>
              <a:t>Ninguno de los tres tiene dinero y el que tenga algo lo guardará ya que </a:t>
            </a:r>
            <a:r>
              <a:t/>
            </a:r>
            <a:br/>
            <a:r>
              <a:rPr lang="es-ES" sz="1800" b="1" spc="-40">
                <a:solidFill>
                  <a:srgbClr val="FFFFFF"/>
                </a:solidFill>
                <a:latin typeface="Arial" panose="22635452340000000000" pitchFamily="2"/>
              </a:rPr>
              <a:t>el futuro es muy incierto </a:t>
            </a:r>
          </a:p>
        </p:txBody>
      </p:sp>
      <p:sp>
        <p:nvSpPr>
          <p:cNvPr id="89" name="88 Marcador de texto"/>
          <p:cNvSpPr>
            <a:spLocks noGrp="1"/>
          </p:cNvSpPr>
          <p:nvPr>
            <p:ph type="body" idx="10"/>
          </p:nvPr>
        </p:nvSpPr>
        <p:spPr>
          <a:xfrm>
            <a:off x="4511040" y="6577966"/>
            <a:ext cx="181122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100" spc="0">
                <a:solidFill>
                  <a:srgbClr val="023364"/>
                </a:solidFill>
                <a:latin typeface="Tahoma" panose="22635452340000000000" pitchFamily="2"/>
              </a:rPr>
              <a:t>6 </a:t>
            </a:r>
          </a:p>
        </p:txBody>
      </p:sp>
    </p:spTree>
    <p:extLst>
      <p:ext uri="{BB962C8B-B14F-4D97-AF65-F5344CB8AC3E}">
        <p14:creationId xmlns:p14="http://schemas.microsoft.com/office/powerpoint/2010/main" val="2043515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95 Marcador de texto"/>
          <p:cNvSpPr>
            <a:spLocks noGrp="1"/>
          </p:cNvSpPr>
          <p:nvPr>
            <p:ph type="body" idx="10"/>
          </p:nvPr>
        </p:nvSpPr>
        <p:spPr>
          <a:xfrm>
            <a:off x="509368" y="355601"/>
            <a:ext cx="1359877" cy="4070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>
            <a:normAutofit fontScale="90000"/>
          </a:bodyPr>
          <a:lstStyle/>
          <a:p>
            <a:pPr marL="0" marR="0" indent="0" algn="l">
              <a:lnSpc>
                <a:spcPts val="2500"/>
              </a:lnSpc>
              <a:spcAft>
                <a:spcPts val="550"/>
              </a:spcAft>
            </a:pPr>
            <a:r>
              <a:rPr lang="es-ES" sz="2100" b="1" spc="60">
                <a:solidFill>
                  <a:srgbClr val="336699"/>
                </a:solidFill>
                <a:latin typeface="Tahoma" panose="22635452340000000000" pitchFamily="2"/>
              </a:rPr>
              <a:t>Conclusión </a:t>
            </a:r>
          </a:p>
        </p:txBody>
      </p:sp>
      <p:sp>
        <p:nvSpPr>
          <p:cNvPr id="97" name="96 Marcador de texto"/>
          <p:cNvSpPr>
            <a:spLocks noGrp="1"/>
          </p:cNvSpPr>
          <p:nvPr>
            <p:ph type="body" idx="10"/>
          </p:nvPr>
        </p:nvSpPr>
        <p:spPr>
          <a:xfrm>
            <a:off x="208084" y="908686"/>
            <a:ext cx="8018585" cy="440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5090" rIns="0" bIns="0" anchor="t">
            <a:normAutofit fontScale="90000"/>
          </a:bodyPr>
          <a:lstStyle/>
          <a:p>
            <a:pPr marL="0" marR="0" indent="0" algn="ctr">
              <a:lnSpc>
                <a:spcPts val="1800"/>
              </a:lnSpc>
              <a:spcAft>
                <a:spcPts val="35780"/>
              </a:spcAft>
            </a:pPr>
            <a:r>
              <a:rPr lang="es-ES" sz="2100" spc="-10">
                <a:solidFill>
                  <a:srgbClr val="A40020"/>
                </a:solidFill>
                <a:latin typeface="Lucida Console" panose="22635452340000000000"/>
              </a:rPr>
              <a:t></a:t>
            </a:r>
            <a:r>
              <a:rPr lang="es-ES" sz="1800" spc="-10">
                <a:solidFill>
                  <a:srgbClr val="000000"/>
                </a:solidFill>
                <a:latin typeface="Arial" panose="22635452340000000000" pitchFamily="2"/>
              </a:rPr>
              <a:t> Conclusión: </a:t>
            </a:r>
            <a:r>
              <a:rPr lang="es-ES" sz="1800" b="1" u="sng" spc="-10">
                <a:solidFill>
                  <a:srgbClr val="000000"/>
                </a:solidFill>
                <a:latin typeface="Arial" panose="22635452340000000000" pitchFamily="2"/>
              </a:rPr>
              <a:t>Necesitamos exprimir al máximo los recursos disponibles.</a:t>
            </a:r>
            <a:r>
              <a:rPr lang="es-ES" sz="1800" b="1" u="sng" spc="-10">
                <a:solidFill>
                  <a:srgbClr val="FFFFFF"/>
                </a:solidFill>
                <a:latin typeface="Arial" panose="22635452340000000000" pitchFamily="2"/>
              </a:rPr>
              <a:t>  </a:t>
            </a:r>
          </a:p>
        </p:txBody>
      </p:sp>
      <p:sp>
        <p:nvSpPr>
          <p:cNvPr id="98" name="97 Marcador de texto"/>
          <p:cNvSpPr>
            <a:spLocks noGrp="1"/>
          </p:cNvSpPr>
          <p:nvPr>
            <p:ph type="body" idx="10"/>
          </p:nvPr>
        </p:nvSpPr>
        <p:spPr>
          <a:xfrm>
            <a:off x="208085" y="1348740"/>
            <a:ext cx="103749" cy="4424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99" name="98 Marcador de texto"/>
          <p:cNvSpPr>
            <a:spLocks noGrp="1"/>
          </p:cNvSpPr>
          <p:nvPr>
            <p:ph type="body" idx="10"/>
          </p:nvPr>
        </p:nvSpPr>
        <p:spPr>
          <a:xfrm>
            <a:off x="880403" y="5772785"/>
            <a:ext cx="7413674" cy="631190"/>
          </a:xfrm>
          <a:prstGeom prst="rect">
            <a:avLst/>
          </a:prstGeom>
          <a:solidFill>
            <a:srgbClr val="A40020"/>
          </a:solidFill>
          <a:ln w="0" cmpd="sng">
            <a:noFill/>
            <a:prstDash val="solid"/>
          </a:ln>
        </p:spPr>
        <p:txBody>
          <a:bodyPr vert="horz" lIns="0" tIns="73025" rIns="0" bIns="0" anchor="t"/>
          <a:lstStyle/>
          <a:p>
            <a:pPr marL="0" marR="0" indent="0" algn="ctr">
              <a:lnSpc>
                <a:spcPts val="2000"/>
              </a:lnSpc>
              <a:spcAft>
                <a:spcPts val="290"/>
              </a:spcAft>
            </a:pPr>
            <a:r>
              <a:rPr lang="es-ES" sz="1800" b="1" spc="0">
                <a:solidFill>
                  <a:srgbClr val="FFFFFF"/>
                </a:solidFill>
                <a:latin typeface="Arial" panose="22635452340000000000" pitchFamily="2"/>
              </a:rPr>
              <a:t>En esta situación la mejora de la gestión de compras adquiere un </a:t>
            </a:r>
            <a:r>
              <a:t/>
            </a:r>
            <a:br/>
            <a:r>
              <a:rPr lang="es-ES" sz="1800" b="1" spc="0">
                <a:solidFill>
                  <a:srgbClr val="FFFFFF"/>
                </a:solidFill>
                <a:latin typeface="Arial" panose="22635452340000000000" pitchFamily="2"/>
              </a:rPr>
              <a:t>carácter fundamental </a:t>
            </a:r>
          </a:p>
        </p:txBody>
      </p:sp>
      <p:sp>
        <p:nvSpPr>
          <p:cNvPr id="100" name="99 Marcador de texto"/>
          <p:cNvSpPr>
            <a:spLocks noGrp="1"/>
          </p:cNvSpPr>
          <p:nvPr>
            <p:ph type="body" idx="10"/>
          </p:nvPr>
        </p:nvSpPr>
        <p:spPr>
          <a:xfrm>
            <a:off x="4513971" y="6577966"/>
            <a:ext cx="180535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100" spc="0">
                <a:solidFill>
                  <a:srgbClr val="003366"/>
                </a:solidFill>
                <a:latin typeface="Tahoma" panose="22635452340000000000" pitchFamily="2"/>
              </a:rPr>
              <a:t>7 </a:t>
            </a:r>
          </a:p>
        </p:txBody>
      </p:sp>
    </p:spTree>
    <p:extLst>
      <p:ext uri="{BB962C8B-B14F-4D97-AF65-F5344CB8AC3E}">
        <p14:creationId xmlns:p14="http://schemas.microsoft.com/office/powerpoint/2010/main" val="3860456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106 Marcador de texto"/>
          <p:cNvSpPr>
            <a:spLocks noGrp="1"/>
          </p:cNvSpPr>
          <p:nvPr>
            <p:ph type="body" idx="10"/>
          </p:nvPr>
        </p:nvSpPr>
        <p:spPr>
          <a:xfrm>
            <a:off x="1375703" y="2335531"/>
            <a:ext cx="7596554" cy="4236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36220" rIns="0" bIns="0" anchor="t"/>
          <a:lstStyle/>
          <a:p>
            <a:pPr marL="0" marR="0" indent="0" algn="l">
              <a:lnSpc>
                <a:spcPts val="2000"/>
              </a:lnSpc>
              <a:spcAft>
                <a:spcPts val="29375"/>
              </a:spcAft>
            </a:pPr>
            <a:r>
              <a:rPr lang="es-ES" sz="1800" b="1" spc="-45">
                <a:solidFill>
                  <a:srgbClr val="000000"/>
                </a:solidFill>
                <a:latin typeface="Arial" panose="22635452340000000000" pitchFamily="2"/>
              </a:rPr>
              <a:t>Consejos en la gestión de compras </a:t>
            </a:r>
          </a:p>
        </p:txBody>
      </p:sp>
      <p:sp>
        <p:nvSpPr>
          <p:cNvPr id="108" name="107 Marcador de texto"/>
          <p:cNvSpPr>
            <a:spLocks noGrp="1"/>
          </p:cNvSpPr>
          <p:nvPr>
            <p:ph type="body" idx="10"/>
          </p:nvPr>
        </p:nvSpPr>
        <p:spPr>
          <a:xfrm>
            <a:off x="4511041" y="6571615"/>
            <a:ext cx="183466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150" spc="0">
                <a:solidFill>
                  <a:srgbClr val="003366"/>
                </a:solidFill>
                <a:latin typeface="Tahoma" panose="22635452340000000000" pitchFamily="2"/>
              </a:rPr>
              <a:t>8 </a:t>
            </a:r>
          </a:p>
        </p:txBody>
      </p:sp>
    </p:spTree>
    <p:extLst>
      <p:ext uri="{BB962C8B-B14F-4D97-AF65-F5344CB8AC3E}">
        <p14:creationId xmlns:p14="http://schemas.microsoft.com/office/powerpoint/2010/main" val="2349198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115 Marcador de texto"/>
          <p:cNvSpPr>
            <a:spLocks noGrp="1"/>
          </p:cNvSpPr>
          <p:nvPr>
            <p:ph type="body" idx="10"/>
          </p:nvPr>
        </p:nvSpPr>
        <p:spPr>
          <a:xfrm>
            <a:off x="498231" y="368301"/>
            <a:ext cx="3927231" cy="39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165" rIns="0" bIns="0" anchor="t"/>
          <a:lstStyle/>
          <a:p>
            <a:pPr marL="0" marR="0" indent="0" algn="l">
              <a:lnSpc>
                <a:spcPts val="2100"/>
              </a:lnSpc>
              <a:spcAft>
                <a:spcPts val="505"/>
              </a:spcAft>
            </a:pPr>
            <a:r>
              <a:rPr lang="es-ES" sz="2000" b="1" spc="0">
                <a:solidFill>
                  <a:srgbClr val="336699"/>
                </a:solidFill>
                <a:latin typeface="Tahoma" panose="22635452340000000000" pitchFamily="2"/>
              </a:rPr>
              <a:t>Algunas ideas para sobrevivir... </a:t>
            </a:r>
          </a:p>
        </p:txBody>
      </p:sp>
      <p:sp>
        <p:nvSpPr>
          <p:cNvPr id="117" name="116 Marcador de texto"/>
          <p:cNvSpPr>
            <a:spLocks noGrp="1"/>
          </p:cNvSpPr>
          <p:nvPr>
            <p:ph type="body" idx="10"/>
          </p:nvPr>
        </p:nvSpPr>
        <p:spPr>
          <a:xfrm>
            <a:off x="526366" y="1012825"/>
            <a:ext cx="5486400" cy="55587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45720" indent="0" algn="just">
              <a:lnSpc>
                <a:spcPts val="2100"/>
              </a:lnSpc>
              <a:spcAft>
                <a:spcPts val="0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 Revisar todos los procesos de compra. Cuidado con las obras y reformas. </a:t>
            </a:r>
          </a:p>
          <a:p>
            <a:pPr marL="0" marR="45720" indent="0" algn="just">
              <a:lnSpc>
                <a:spcPts val="2100"/>
              </a:lnSpc>
              <a:spcBef>
                <a:spcPts val="1510"/>
              </a:spcBef>
              <a:spcAft>
                <a:spcPts val="0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 Revisar todos los proveedores aunque sean antiguos en la casa. Es más, a los antiguos hay que revisarlos más. </a:t>
            </a:r>
          </a:p>
          <a:p>
            <a:pPr marL="0" marR="45720" indent="0" algn="just">
              <a:lnSpc>
                <a:spcPts val="2100"/>
              </a:lnSpc>
              <a:spcBef>
                <a:spcPts val="1515"/>
              </a:spcBef>
              <a:spcAft>
                <a:spcPts val="0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 Renegociar todas las facturas (mínimo anualmente). Pero cuidado, no todas igual. Si no se levanta y se va, sigue ganando. </a:t>
            </a:r>
          </a:p>
          <a:p>
            <a:pPr marL="0" marR="45720" indent="0" algn="just">
              <a:lnSpc>
                <a:spcPts val="2100"/>
              </a:lnSpc>
              <a:spcBef>
                <a:spcPts val="1510"/>
              </a:spcBef>
              <a:spcAft>
                <a:spcPts val="0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 Desarrollar un catálogo de proveedores con revisión de precios anual. </a:t>
            </a:r>
          </a:p>
          <a:p>
            <a:pPr marL="0" marR="45720" indent="0" algn="just">
              <a:lnSpc>
                <a:spcPts val="2100"/>
              </a:lnSpc>
              <a:spcBef>
                <a:spcPts val="1515"/>
              </a:spcBef>
              <a:spcAft>
                <a:spcPts val="0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 ¿Tiene sentido compartir las compras con otras entidades similares? </a:t>
            </a:r>
          </a:p>
          <a:p>
            <a:pPr marL="0" marR="45720" indent="0" algn="just">
              <a:lnSpc>
                <a:spcPts val="2100"/>
              </a:lnSpc>
              <a:spcBef>
                <a:spcPts val="1510"/>
              </a:spcBef>
              <a:spcAft>
                <a:spcPts val="0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 Implantar iniciativas basadas en la metodología </a:t>
            </a:r>
            <a:r>
              <a:rPr lang="es-ES" sz="1750" spc="0">
                <a:solidFill>
                  <a:srgbClr val="000000"/>
                </a:solidFill>
                <a:latin typeface="Arial" panose="22635452340000000000" pitchFamily="2"/>
              </a:rPr>
              <a:t>“presupuesto 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en base </a:t>
            </a:r>
            <a:r>
              <a:rPr lang="es-ES" sz="1750" spc="0">
                <a:solidFill>
                  <a:srgbClr val="000000"/>
                </a:solidFill>
                <a:latin typeface="Arial" panose="22635452340000000000" pitchFamily="2"/>
              </a:rPr>
              <a:t>cero”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. </a:t>
            </a:r>
          </a:p>
          <a:p>
            <a:pPr marL="0" marR="45720" indent="0" algn="just">
              <a:lnSpc>
                <a:spcPts val="2100"/>
              </a:lnSpc>
              <a:spcBef>
                <a:spcPts val="1510"/>
              </a:spcBef>
              <a:spcAft>
                <a:spcPts val="75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 Repensar los servicios susceptibles de cobro y las tarifas. </a:t>
            </a:r>
          </a:p>
        </p:txBody>
      </p:sp>
      <p:sp>
        <p:nvSpPr>
          <p:cNvPr id="120" name="119 Marcador de texto"/>
          <p:cNvSpPr>
            <a:spLocks noGrp="1"/>
          </p:cNvSpPr>
          <p:nvPr>
            <p:ph type="body" idx="10"/>
          </p:nvPr>
        </p:nvSpPr>
        <p:spPr>
          <a:xfrm>
            <a:off x="4511041" y="6571615"/>
            <a:ext cx="183466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150" spc="0">
                <a:solidFill>
                  <a:srgbClr val="003366"/>
                </a:solidFill>
                <a:latin typeface="Tahoma" panose="22635452340000000000" pitchFamily="2"/>
              </a:rPr>
              <a:t>9 </a:t>
            </a:r>
          </a:p>
        </p:txBody>
      </p:sp>
    </p:spTree>
    <p:extLst>
      <p:ext uri="{BB962C8B-B14F-4D97-AF65-F5344CB8AC3E}">
        <p14:creationId xmlns:p14="http://schemas.microsoft.com/office/powerpoint/2010/main" val="3587600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122 Marcador de texto"/>
          <p:cNvSpPr>
            <a:spLocks noGrp="1"/>
          </p:cNvSpPr>
          <p:nvPr>
            <p:ph type="body" idx="10"/>
          </p:nvPr>
        </p:nvSpPr>
        <p:spPr>
          <a:xfrm>
            <a:off x="498231" y="368301"/>
            <a:ext cx="3927231" cy="39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165" rIns="0" bIns="0" anchor="t"/>
          <a:lstStyle/>
          <a:p>
            <a:pPr marL="0" marR="0" indent="0" algn="l">
              <a:lnSpc>
                <a:spcPts val="2100"/>
              </a:lnSpc>
              <a:spcAft>
                <a:spcPts val="505"/>
              </a:spcAft>
            </a:pPr>
            <a:r>
              <a:rPr lang="es-ES" sz="2000" b="1" spc="0">
                <a:solidFill>
                  <a:srgbClr val="336699"/>
                </a:solidFill>
                <a:latin typeface="Tahoma" panose="22635452340000000000" pitchFamily="2"/>
              </a:rPr>
              <a:t>Algunas ideas para sobrevivir... </a:t>
            </a:r>
          </a:p>
        </p:txBody>
      </p:sp>
      <p:sp>
        <p:nvSpPr>
          <p:cNvPr id="124" name="123 Marcador de texto"/>
          <p:cNvSpPr>
            <a:spLocks noGrp="1"/>
          </p:cNvSpPr>
          <p:nvPr>
            <p:ph type="body" idx="10"/>
          </p:nvPr>
        </p:nvSpPr>
        <p:spPr>
          <a:xfrm>
            <a:off x="514643" y="1143001"/>
            <a:ext cx="5486400" cy="54286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 Como dice el anuncio </a:t>
            </a:r>
            <a:r>
              <a:rPr lang="es-ES" sz="1750" spc="0">
                <a:solidFill>
                  <a:srgbClr val="000000"/>
                </a:solidFill>
                <a:latin typeface="Arial" panose="22635452340000000000" pitchFamily="2"/>
              </a:rPr>
              <a:t>“la 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calidad no tiene porque ser </a:t>
            </a:r>
            <a:r>
              <a:rPr lang="es-ES" sz="1750" spc="0">
                <a:solidFill>
                  <a:srgbClr val="000000"/>
                </a:solidFill>
                <a:latin typeface="Arial" panose="22635452340000000000" pitchFamily="2"/>
              </a:rPr>
              <a:t>cara”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. </a:t>
            </a:r>
          </a:p>
          <a:p>
            <a:pPr marL="0" marR="0" indent="0" algn="l">
              <a:lnSpc>
                <a:spcPts val="2100"/>
              </a:lnSpc>
              <a:spcBef>
                <a:spcPts val="1510"/>
              </a:spcBef>
              <a:spcAft>
                <a:spcPts val="0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 ¿Tenemos las personas adecuadas? Lo barato puede salir caro. Cuidar la selección. </a:t>
            </a:r>
          </a:p>
          <a:p>
            <a:pPr marL="0" marR="0" indent="0" algn="l">
              <a:lnSpc>
                <a:spcPts val="2100"/>
              </a:lnSpc>
              <a:spcBef>
                <a:spcPts val="1510"/>
              </a:spcBef>
              <a:spcAft>
                <a:spcPts val="0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 Centralizar los procesos de firma de contratos y tener un abogado de confianza. Hay que analizar bien los intereses del abogado. </a:t>
            </a:r>
          </a:p>
          <a:p>
            <a:pPr marL="0" marR="0" indent="0" algn="l">
              <a:lnSpc>
                <a:spcPts val="2100"/>
              </a:lnSpc>
              <a:spcBef>
                <a:spcPts val="1515"/>
              </a:spcBef>
              <a:spcAft>
                <a:spcPts val="0"/>
              </a:spcAft>
            </a:pPr>
            <a:r>
              <a:rPr lang="es-ES" sz="1750" spc="-20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spc="-20">
                <a:solidFill>
                  <a:srgbClr val="000000"/>
                </a:solidFill>
                <a:latin typeface="Arial" panose="22635452340000000000" pitchFamily="2"/>
              </a:rPr>
              <a:t> Tener cuidado con la externalización de servicios. </a:t>
            </a:r>
          </a:p>
          <a:p>
            <a:pPr marL="0" marR="0" indent="0" algn="l">
              <a:lnSpc>
                <a:spcPts val="2100"/>
              </a:lnSpc>
              <a:spcBef>
                <a:spcPts val="1510"/>
              </a:spcBef>
              <a:spcAft>
                <a:spcPts val="0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 ¿En qué tengo invertido el dinero sobrante?¿Quién gestiona mi cartera? </a:t>
            </a:r>
          </a:p>
          <a:p>
            <a:pPr marL="0" marR="0" indent="0" algn="l">
              <a:lnSpc>
                <a:spcPts val="2100"/>
              </a:lnSpc>
              <a:spcBef>
                <a:spcPts val="1515"/>
              </a:spcBef>
              <a:spcAft>
                <a:spcPts val="0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 Establecer procesos férreos de control del gasto. Por ejemplo </a:t>
            </a:r>
            <a:r>
              <a:rPr lang="es-ES" sz="1750" spc="0">
                <a:solidFill>
                  <a:srgbClr val="000000"/>
                </a:solidFill>
                <a:latin typeface="Arial" panose="22635452340000000000" pitchFamily="2"/>
              </a:rPr>
              <a:t>“el 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que propone no </a:t>
            </a:r>
            <a:r>
              <a:rPr lang="es-ES" sz="1750" spc="0">
                <a:solidFill>
                  <a:srgbClr val="000000"/>
                </a:solidFill>
                <a:latin typeface="Arial" panose="22635452340000000000" pitchFamily="2"/>
              </a:rPr>
              <a:t>pone”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. </a:t>
            </a:r>
          </a:p>
          <a:p>
            <a:pPr marL="0" marR="1508760" indent="0" algn="l">
              <a:lnSpc>
                <a:spcPts val="3500"/>
              </a:lnSpc>
              <a:spcBef>
                <a:spcPts val="0"/>
              </a:spcBef>
              <a:spcAft>
                <a:spcPts val="1870"/>
              </a:spcAft>
            </a:pPr>
            <a:r>
              <a:rPr lang="es-ES" sz="1750" spc="-20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spc="-20">
                <a:solidFill>
                  <a:srgbClr val="000000"/>
                </a:solidFill>
                <a:latin typeface="Arial" panose="22635452340000000000" pitchFamily="2"/>
              </a:rPr>
              <a:t> Definir política de aprobación de gastos. </a:t>
            </a:r>
            <a:r>
              <a:rPr lang="es-ES" sz="1750" spc="-20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spc="-20">
                <a:solidFill>
                  <a:srgbClr val="000000"/>
                </a:solidFill>
                <a:latin typeface="Arial" panose="22635452340000000000" pitchFamily="2"/>
              </a:rPr>
              <a:t> Creación de una mesa de compras. </a:t>
            </a:r>
          </a:p>
        </p:txBody>
      </p:sp>
      <p:sp>
        <p:nvSpPr>
          <p:cNvPr id="127" name="126 Marcador de texto"/>
          <p:cNvSpPr>
            <a:spLocks noGrp="1"/>
          </p:cNvSpPr>
          <p:nvPr>
            <p:ph type="body" idx="10"/>
          </p:nvPr>
        </p:nvSpPr>
        <p:spPr>
          <a:xfrm>
            <a:off x="4479974" y="6571615"/>
            <a:ext cx="256735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150" spc="105">
                <a:solidFill>
                  <a:srgbClr val="003366"/>
                </a:solidFill>
                <a:latin typeface="Tahoma" panose="22635452340000000000" pitchFamily="2"/>
              </a:rPr>
              <a:t>10 </a:t>
            </a:r>
          </a:p>
        </p:txBody>
      </p:sp>
    </p:spTree>
    <p:extLst>
      <p:ext uri="{BB962C8B-B14F-4D97-AF65-F5344CB8AC3E}">
        <p14:creationId xmlns:p14="http://schemas.microsoft.com/office/powerpoint/2010/main" val="3745604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129 Marcador de texto"/>
          <p:cNvSpPr>
            <a:spLocks noGrp="1"/>
          </p:cNvSpPr>
          <p:nvPr>
            <p:ph type="body" idx="10"/>
          </p:nvPr>
        </p:nvSpPr>
        <p:spPr>
          <a:xfrm>
            <a:off x="498231" y="368301"/>
            <a:ext cx="3927231" cy="39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165" rIns="0" bIns="0" anchor="t"/>
          <a:lstStyle/>
          <a:p>
            <a:pPr marL="0" marR="0" indent="0" algn="l">
              <a:lnSpc>
                <a:spcPts val="2100"/>
              </a:lnSpc>
              <a:spcAft>
                <a:spcPts val="505"/>
              </a:spcAft>
            </a:pPr>
            <a:r>
              <a:rPr lang="es-ES" sz="2000" b="1" spc="0">
                <a:solidFill>
                  <a:srgbClr val="336699"/>
                </a:solidFill>
                <a:latin typeface="Tahoma" panose="22635452340000000000" pitchFamily="2"/>
              </a:rPr>
              <a:t>Algunas ideas para sobrevivir... </a:t>
            </a:r>
          </a:p>
        </p:txBody>
      </p:sp>
      <p:sp>
        <p:nvSpPr>
          <p:cNvPr id="131" name="130 Marcador de texto"/>
          <p:cNvSpPr>
            <a:spLocks noGrp="1"/>
          </p:cNvSpPr>
          <p:nvPr>
            <p:ph type="body" idx="10"/>
          </p:nvPr>
        </p:nvSpPr>
        <p:spPr>
          <a:xfrm>
            <a:off x="534572" y="1119505"/>
            <a:ext cx="7807569" cy="584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2390" rIns="0" bIns="0" anchor="t"/>
          <a:lstStyle/>
          <a:p>
            <a:pPr marL="0" marR="0" indent="0" algn="l">
              <a:lnSpc>
                <a:spcPts val="1800"/>
              </a:lnSpc>
              <a:spcAft>
                <a:spcPts val="2180"/>
              </a:spcAft>
            </a:pPr>
            <a:r>
              <a:rPr lang="es-ES" sz="2000" spc="55">
                <a:solidFill>
                  <a:srgbClr val="A40020"/>
                </a:solidFill>
                <a:latin typeface="Lucida Console" panose="22635452340000000000"/>
              </a:rPr>
              <a:t></a:t>
            </a:r>
            <a:r>
              <a:rPr lang="es-ES" sz="1800" spc="55">
                <a:solidFill>
                  <a:srgbClr val="030401"/>
                </a:solidFill>
                <a:latin typeface="Arial" panose="22635452340000000000" pitchFamily="2"/>
              </a:rPr>
              <a:t> Sobre todo, sobre todo,</a:t>
            </a:r>
            <a:r>
              <a:rPr lang="es-ES" sz="1500" spc="55">
                <a:solidFill>
                  <a:srgbClr val="030401"/>
                </a:solidFill>
                <a:latin typeface="Arial" panose="22635452340000000000" pitchFamily="2"/>
              </a:rPr>
              <a:t>... </a:t>
            </a:r>
          </a:p>
        </p:txBody>
      </p:sp>
      <p:sp>
        <p:nvSpPr>
          <p:cNvPr id="132" name="131 Marcador de texto"/>
          <p:cNvSpPr>
            <a:spLocks noGrp="1"/>
          </p:cNvSpPr>
          <p:nvPr>
            <p:ph type="body" idx="10"/>
          </p:nvPr>
        </p:nvSpPr>
        <p:spPr>
          <a:xfrm>
            <a:off x="880403" y="5772785"/>
            <a:ext cx="7441809" cy="631190"/>
          </a:xfrm>
          <a:prstGeom prst="rect">
            <a:avLst/>
          </a:prstGeom>
          <a:solidFill>
            <a:srgbClr val="A40020"/>
          </a:solidFill>
          <a:ln w="0" cmpd="sng">
            <a:noFill/>
            <a:prstDash val="solid"/>
          </a:ln>
        </p:spPr>
        <p:txBody>
          <a:bodyPr vert="horz" lIns="0" tIns="74295" rIns="0" bIns="0" anchor="t"/>
          <a:lstStyle/>
          <a:p>
            <a:pPr marL="0" marR="0" indent="0" algn="ctr">
              <a:lnSpc>
                <a:spcPts val="2000"/>
              </a:lnSpc>
              <a:spcAft>
                <a:spcPts val="280"/>
              </a:spcAft>
            </a:pPr>
            <a:r>
              <a:rPr lang="es-ES" sz="1800" b="1" spc="0">
                <a:solidFill>
                  <a:srgbClr val="FFFFFF"/>
                </a:solidFill>
                <a:latin typeface="Arial" panose="22635452340000000000" pitchFamily="2"/>
              </a:rPr>
              <a:t>Podemos contar con profesionales/proveedores católicos, pero no con </a:t>
            </a:r>
            <a:r>
              <a:t/>
            </a:r>
            <a:br/>
            <a:r>
              <a:rPr lang="es-ES" sz="1750" b="1" spc="0">
                <a:solidFill>
                  <a:srgbClr val="FFFFFF"/>
                </a:solidFill>
                <a:latin typeface="Arial" panose="22635452340000000000" pitchFamily="2"/>
              </a:rPr>
              <a:t>“católicos profesionales”. </a:t>
            </a:r>
          </a:p>
        </p:txBody>
      </p:sp>
      <p:sp>
        <p:nvSpPr>
          <p:cNvPr id="135" name="134 Marcador de texto"/>
          <p:cNvSpPr>
            <a:spLocks noGrp="1"/>
          </p:cNvSpPr>
          <p:nvPr>
            <p:ph type="body" idx="10"/>
          </p:nvPr>
        </p:nvSpPr>
        <p:spPr>
          <a:xfrm>
            <a:off x="1609579" y="2631441"/>
            <a:ext cx="2244969" cy="3511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s-ES" sz="2400" b="1" spc="-55">
                <a:solidFill>
                  <a:srgbClr val="000000"/>
                </a:solidFill>
                <a:latin typeface="Arial" panose="22635452340000000000" pitchFamily="2"/>
              </a:rPr>
              <a:t>Cuidado con los: </a:t>
            </a:r>
          </a:p>
        </p:txBody>
      </p:sp>
      <p:sp>
        <p:nvSpPr>
          <p:cNvPr id="136" name="135 Marcador de texto"/>
          <p:cNvSpPr>
            <a:spLocks noGrp="1"/>
          </p:cNvSpPr>
          <p:nvPr>
            <p:ph type="body" idx="10"/>
          </p:nvPr>
        </p:nvSpPr>
        <p:spPr>
          <a:xfrm>
            <a:off x="1614854" y="3362961"/>
            <a:ext cx="3562057" cy="3511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975" rIns="0" bIns="0" anchor="t">
            <a:normAutofit fontScale="95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s-ES" sz="2400" b="1" spc="20">
                <a:solidFill>
                  <a:srgbClr val="000000"/>
                </a:solidFill>
                <a:latin typeface="Arial" panose="22635452340000000000" pitchFamily="2"/>
              </a:rPr>
              <a:t>“Proveedores del Rosario” </a:t>
            </a:r>
          </a:p>
        </p:txBody>
      </p:sp>
      <p:sp>
        <p:nvSpPr>
          <p:cNvPr id="137" name="136 Marcador de texto"/>
          <p:cNvSpPr>
            <a:spLocks noGrp="1"/>
          </p:cNvSpPr>
          <p:nvPr>
            <p:ph type="body" idx="10"/>
          </p:nvPr>
        </p:nvSpPr>
        <p:spPr>
          <a:xfrm>
            <a:off x="4479974" y="6587490"/>
            <a:ext cx="228600" cy="153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s-ES" sz="900" spc="125">
                <a:solidFill>
                  <a:srgbClr val="003366"/>
                </a:solidFill>
                <a:latin typeface="Tahoma" panose="22635452340000000000" pitchFamily="2"/>
              </a:rPr>
              <a:t>11 </a:t>
            </a:r>
          </a:p>
        </p:txBody>
      </p:sp>
    </p:spTree>
    <p:extLst>
      <p:ext uri="{BB962C8B-B14F-4D97-AF65-F5344CB8AC3E}">
        <p14:creationId xmlns:p14="http://schemas.microsoft.com/office/powerpoint/2010/main" val="4880442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141 Marcador de texto"/>
          <p:cNvSpPr>
            <a:spLocks noGrp="1"/>
          </p:cNvSpPr>
          <p:nvPr>
            <p:ph type="body" idx="10"/>
          </p:nvPr>
        </p:nvSpPr>
        <p:spPr>
          <a:xfrm>
            <a:off x="498231" y="368301"/>
            <a:ext cx="3927231" cy="39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165" rIns="0" bIns="0" anchor="t"/>
          <a:lstStyle/>
          <a:p>
            <a:pPr marL="0" marR="0" indent="0" algn="l">
              <a:lnSpc>
                <a:spcPts val="2100"/>
              </a:lnSpc>
              <a:spcAft>
                <a:spcPts val="505"/>
              </a:spcAft>
            </a:pPr>
            <a:r>
              <a:rPr lang="es-ES" sz="2000" b="1" spc="0">
                <a:solidFill>
                  <a:srgbClr val="336699"/>
                </a:solidFill>
                <a:latin typeface="Tahoma" panose="22635452340000000000" pitchFamily="2"/>
              </a:rPr>
              <a:t>Algunas ideas para sobrevivir... </a:t>
            </a:r>
          </a:p>
        </p:txBody>
      </p:sp>
      <p:sp>
        <p:nvSpPr>
          <p:cNvPr id="143" name="142 Marcador de texto"/>
          <p:cNvSpPr>
            <a:spLocks noGrp="1"/>
          </p:cNvSpPr>
          <p:nvPr>
            <p:ph type="body" idx="10"/>
          </p:nvPr>
        </p:nvSpPr>
        <p:spPr>
          <a:xfrm>
            <a:off x="534572" y="1003300"/>
            <a:ext cx="7819292" cy="603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2390" rIns="0" bIns="0" anchor="t"/>
          <a:lstStyle/>
          <a:p>
            <a:pPr marL="0" marR="0" indent="0" algn="l">
              <a:lnSpc>
                <a:spcPts val="1800"/>
              </a:lnSpc>
              <a:spcAft>
                <a:spcPts val="2305"/>
              </a:spcAft>
            </a:pPr>
            <a:r>
              <a:rPr lang="es-ES" sz="2000" spc="20">
                <a:solidFill>
                  <a:srgbClr val="990000"/>
                </a:solidFill>
                <a:latin typeface="Lucida Console" panose="22635452340000000000"/>
              </a:rPr>
              <a:t></a:t>
            </a:r>
            <a:r>
              <a:rPr lang="es-ES" sz="1800" spc="20">
                <a:solidFill>
                  <a:srgbClr val="000000"/>
                </a:solidFill>
                <a:latin typeface="Arial" panose="22635452340000000000" pitchFamily="2"/>
              </a:rPr>
              <a:t> Un último descubrimiento de la ciencia </a:t>
            </a:r>
            <a:r>
              <a:rPr lang="es-ES" sz="1500" spc="20">
                <a:solidFill>
                  <a:srgbClr val="000000"/>
                </a:solidFill>
                <a:latin typeface="Arial" panose="22635452340000000000" pitchFamily="2"/>
              </a:rPr>
              <a:t>... </a:t>
            </a:r>
          </a:p>
        </p:txBody>
      </p:sp>
      <p:sp>
        <p:nvSpPr>
          <p:cNvPr id="144" name="143 Marcador de texto"/>
          <p:cNvSpPr>
            <a:spLocks noGrp="1"/>
          </p:cNvSpPr>
          <p:nvPr>
            <p:ph type="body" idx="10"/>
          </p:nvPr>
        </p:nvSpPr>
        <p:spPr>
          <a:xfrm>
            <a:off x="880403" y="5730240"/>
            <a:ext cx="7453532" cy="633730"/>
          </a:xfrm>
          <a:prstGeom prst="rect">
            <a:avLst/>
          </a:prstGeom>
          <a:solidFill>
            <a:srgbClr val="A40020"/>
          </a:solidFill>
          <a:ln w="0" cmpd="sng">
            <a:noFill/>
            <a:prstDash val="solid"/>
          </a:ln>
        </p:spPr>
        <p:txBody>
          <a:bodyPr vert="horz" lIns="0" tIns="200025" rIns="0" bIns="0" anchor="t"/>
          <a:lstStyle/>
          <a:p>
            <a:pPr marL="0" marR="0" indent="0" algn="ctr">
              <a:lnSpc>
                <a:spcPts val="2000"/>
              </a:lnSpc>
              <a:spcAft>
                <a:spcPts val="1280"/>
              </a:spcAft>
            </a:pPr>
            <a:r>
              <a:rPr lang="es-ES" sz="1800" b="1" spc="-45">
                <a:solidFill>
                  <a:srgbClr val="FFFFFF"/>
                </a:solidFill>
                <a:latin typeface="Arial" panose="22635452340000000000" pitchFamily="2"/>
              </a:rPr>
              <a:t>Radiografía del proveedor diocesano. </a:t>
            </a:r>
          </a:p>
        </p:txBody>
      </p:sp>
      <p:sp>
        <p:nvSpPr>
          <p:cNvPr id="147" name="146 Marcador de texto"/>
          <p:cNvSpPr>
            <a:spLocks noGrp="1"/>
          </p:cNvSpPr>
          <p:nvPr>
            <p:ph type="body" idx="10"/>
          </p:nvPr>
        </p:nvSpPr>
        <p:spPr>
          <a:xfrm>
            <a:off x="3398520" y="3803650"/>
            <a:ext cx="2150012" cy="257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s-ES" sz="1800" b="1" spc="-75">
                <a:solidFill>
                  <a:srgbClr val="000000"/>
                </a:solidFill>
                <a:latin typeface="Arial" panose="22635452340000000000" pitchFamily="2"/>
              </a:rPr>
              <a:t>Importante no olvidar </a:t>
            </a:r>
          </a:p>
        </p:txBody>
      </p:sp>
      <p:sp>
        <p:nvSpPr>
          <p:cNvPr id="148" name="147 Marcador de texto"/>
          <p:cNvSpPr>
            <a:spLocks noGrp="1"/>
          </p:cNvSpPr>
          <p:nvPr>
            <p:ph type="body" idx="10"/>
          </p:nvPr>
        </p:nvSpPr>
        <p:spPr>
          <a:xfrm>
            <a:off x="4479974" y="6577966"/>
            <a:ext cx="248529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100" spc="95">
                <a:solidFill>
                  <a:srgbClr val="003366"/>
                </a:solidFill>
                <a:latin typeface="Tahoma" panose="22635452340000000000" pitchFamily="2"/>
              </a:rPr>
              <a:t>12 </a:t>
            </a:r>
          </a:p>
        </p:txBody>
      </p:sp>
    </p:spTree>
    <p:extLst>
      <p:ext uri="{BB962C8B-B14F-4D97-AF65-F5344CB8AC3E}">
        <p14:creationId xmlns:p14="http://schemas.microsoft.com/office/powerpoint/2010/main" val="1048591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155 Marcador de texto"/>
          <p:cNvSpPr>
            <a:spLocks noGrp="1"/>
          </p:cNvSpPr>
          <p:nvPr>
            <p:ph type="body" idx="10"/>
          </p:nvPr>
        </p:nvSpPr>
        <p:spPr>
          <a:xfrm>
            <a:off x="1375703" y="2335531"/>
            <a:ext cx="7596554" cy="4242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36220" rIns="0" bIns="0" anchor="t"/>
          <a:lstStyle/>
          <a:p>
            <a:pPr marL="0" marR="0" indent="0" algn="l">
              <a:lnSpc>
                <a:spcPts val="2000"/>
              </a:lnSpc>
              <a:spcAft>
                <a:spcPts val="29435"/>
              </a:spcAft>
            </a:pPr>
            <a:r>
              <a:rPr lang="es-ES" sz="1800" b="1" spc="-40">
                <a:solidFill>
                  <a:srgbClr val="000000"/>
                </a:solidFill>
                <a:latin typeface="Arial" panose="22635452340000000000" pitchFamily="2"/>
              </a:rPr>
              <a:t>Gestión de la contratación y seguimiento de obras </a:t>
            </a:r>
          </a:p>
        </p:txBody>
      </p:sp>
      <p:sp>
        <p:nvSpPr>
          <p:cNvPr id="157" name="156 Marcador de texto"/>
          <p:cNvSpPr>
            <a:spLocks noGrp="1"/>
          </p:cNvSpPr>
          <p:nvPr>
            <p:ph type="body" idx="10"/>
          </p:nvPr>
        </p:nvSpPr>
        <p:spPr>
          <a:xfrm>
            <a:off x="4479974" y="6577966"/>
            <a:ext cx="251460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100" spc="105">
                <a:solidFill>
                  <a:srgbClr val="003366"/>
                </a:solidFill>
                <a:latin typeface="Tahoma" panose="22635452340000000000" pitchFamily="2"/>
              </a:rPr>
              <a:t>13 </a:t>
            </a:r>
          </a:p>
        </p:txBody>
      </p:sp>
    </p:spTree>
    <p:extLst>
      <p:ext uri="{BB962C8B-B14F-4D97-AF65-F5344CB8AC3E}">
        <p14:creationId xmlns:p14="http://schemas.microsoft.com/office/powerpoint/2010/main" val="2564477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169 Marcador de texto"/>
          <p:cNvSpPr>
            <a:spLocks noGrp="1"/>
          </p:cNvSpPr>
          <p:nvPr>
            <p:ph type="body" idx="10"/>
          </p:nvPr>
        </p:nvSpPr>
        <p:spPr>
          <a:xfrm>
            <a:off x="520504" y="368301"/>
            <a:ext cx="4806462" cy="39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l">
              <a:lnSpc>
                <a:spcPts val="2000"/>
              </a:lnSpc>
              <a:spcAft>
                <a:spcPts val="570"/>
              </a:spcAft>
            </a:pPr>
            <a:r>
              <a:rPr lang="es-ES" sz="2000" b="1" spc="-5">
                <a:solidFill>
                  <a:srgbClr val="336699"/>
                </a:solidFill>
                <a:latin typeface="Tahoma" panose="22635452340000000000" pitchFamily="2"/>
              </a:rPr>
              <a:t>Fases de la contratación de una obra... </a:t>
            </a:r>
          </a:p>
        </p:txBody>
      </p:sp>
      <p:sp>
        <p:nvSpPr>
          <p:cNvPr id="171" name="170 Marcador de texto"/>
          <p:cNvSpPr>
            <a:spLocks noGrp="1"/>
          </p:cNvSpPr>
          <p:nvPr>
            <p:ph type="body" idx="10"/>
          </p:nvPr>
        </p:nvSpPr>
        <p:spPr>
          <a:xfrm>
            <a:off x="579706" y="1013460"/>
            <a:ext cx="3927231" cy="39484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just">
              <a:lnSpc>
                <a:spcPts val="1900"/>
              </a:lnSpc>
              <a:spcAft>
                <a:spcPts val="0"/>
              </a:spcAft>
            </a:pPr>
            <a:r>
              <a:rPr lang="es-ES" sz="1750" spc="-40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spc="-40">
                <a:solidFill>
                  <a:srgbClr val="000000"/>
                </a:solidFill>
                <a:latin typeface="Arial" panose="22635452340000000000" pitchFamily="2"/>
              </a:rPr>
              <a:t> Selección y contratación del arquitecto </a:t>
            </a:r>
          </a:p>
          <a:p>
            <a:pPr marL="0" marR="0" indent="0" algn="just">
              <a:lnSpc>
                <a:spcPts val="1900"/>
              </a:lnSpc>
              <a:spcBef>
                <a:spcPts val="1715"/>
              </a:spcBef>
              <a:spcAft>
                <a:spcPts val="0"/>
              </a:spcAft>
            </a:pPr>
            <a:r>
              <a:rPr lang="es-ES" sz="1750" spc="-45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spc="-45">
                <a:solidFill>
                  <a:srgbClr val="000000"/>
                </a:solidFill>
                <a:latin typeface="Arial" panose="22635452340000000000" pitchFamily="2"/>
              </a:rPr>
              <a:t> Elaboración del proyecto </a:t>
            </a:r>
          </a:p>
          <a:p>
            <a:pPr marL="0" marR="0" indent="0" algn="just">
              <a:lnSpc>
                <a:spcPts val="1900"/>
              </a:lnSpc>
              <a:spcBef>
                <a:spcPts val="1695"/>
              </a:spcBef>
              <a:spcAft>
                <a:spcPts val="0"/>
              </a:spcAft>
            </a:pPr>
            <a:r>
              <a:rPr lang="es-ES" sz="1750" spc="-45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spc="-45">
                <a:solidFill>
                  <a:srgbClr val="000000"/>
                </a:solidFill>
                <a:latin typeface="Arial" panose="22635452340000000000" pitchFamily="2"/>
              </a:rPr>
              <a:t> Revisión del proyecto </a:t>
            </a:r>
          </a:p>
          <a:p>
            <a:pPr marL="0" marR="0" indent="0" algn="just">
              <a:lnSpc>
                <a:spcPts val="1900"/>
              </a:lnSpc>
              <a:spcBef>
                <a:spcPts val="1690"/>
              </a:spcBef>
              <a:spcAft>
                <a:spcPts val="0"/>
              </a:spcAft>
            </a:pPr>
            <a:r>
              <a:rPr lang="es-ES" sz="1750" spc="-45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spc="-45">
                <a:solidFill>
                  <a:srgbClr val="000000"/>
                </a:solidFill>
                <a:latin typeface="Arial" panose="22635452340000000000" pitchFamily="2"/>
              </a:rPr>
              <a:t> Fases de la licitación </a:t>
            </a:r>
          </a:p>
          <a:p>
            <a:pPr marL="0" marR="0" indent="0" algn="just">
              <a:lnSpc>
                <a:spcPts val="1900"/>
              </a:lnSpc>
              <a:spcBef>
                <a:spcPts val="1695"/>
              </a:spcBef>
              <a:spcAft>
                <a:spcPts val="0"/>
              </a:spcAft>
            </a:pPr>
            <a:r>
              <a:rPr lang="es-ES" sz="1750" spc="-50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spc="-50">
                <a:solidFill>
                  <a:srgbClr val="000000"/>
                </a:solidFill>
                <a:latin typeface="Arial" panose="22635452340000000000" pitchFamily="2"/>
              </a:rPr>
              <a:t> Selección y contratación del aparejador </a:t>
            </a:r>
          </a:p>
          <a:p>
            <a:pPr marL="0" marR="0" indent="0" algn="just">
              <a:lnSpc>
                <a:spcPts val="1900"/>
              </a:lnSpc>
              <a:spcBef>
                <a:spcPts val="1690"/>
              </a:spcBef>
              <a:spcAft>
                <a:spcPts val="0"/>
              </a:spcAft>
            </a:pPr>
            <a:r>
              <a:rPr lang="es-ES" sz="1750" spc="-45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spc="-45">
                <a:solidFill>
                  <a:srgbClr val="000000"/>
                </a:solidFill>
                <a:latin typeface="Arial" panose="22635452340000000000" pitchFamily="2"/>
              </a:rPr>
              <a:t> Cierre del contrato </a:t>
            </a:r>
          </a:p>
          <a:p>
            <a:pPr marL="0" marR="0" indent="0" algn="just">
              <a:lnSpc>
                <a:spcPts val="1900"/>
              </a:lnSpc>
              <a:spcBef>
                <a:spcPts val="1690"/>
              </a:spcBef>
              <a:spcAft>
                <a:spcPts val="0"/>
              </a:spcAft>
            </a:pPr>
            <a:r>
              <a:rPr lang="es-ES" sz="1750" spc="-50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spc="-50">
                <a:solidFill>
                  <a:srgbClr val="000000"/>
                </a:solidFill>
                <a:latin typeface="Arial" panose="22635452340000000000" pitchFamily="2"/>
              </a:rPr>
              <a:t> Seguimiento de la obra </a:t>
            </a:r>
          </a:p>
          <a:p>
            <a:pPr marL="0" marR="0" indent="0" algn="just">
              <a:lnSpc>
                <a:spcPts val="1900"/>
              </a:lnSpc>
              <a:spcBef>
                <a:spcPts val="1695"/>
              </a:spcBef>
              <a:spcAft>
                <a:spcPts val="3160"/>
              </a:spcAft>
            </a:pPr>
            <a:r>
              <a:rPr lang="es-ES" sz="1750" spc="-45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spc="-45">
                <a:solidFill>
                  <a:srgbClr val="000000"/>
                </a:solidFill>
                <a:latin typeface="Arial" panose="22635452340000000000" pitchFamily="2"/>
              </a:rPr>
              <a:t> Liquidación de la obra </a:t>
            </a:r>
          </a:p>
        </p:txBody>
      </p:sp>
      <p:sp>
        <p:nvSpPr>
          <p:cNvPr id="174" name="173 Marcador de texto"/>
          <p:cNvSpPr>
            <a:spLocks noGrp="1"/>
          </p:cNvSpPr>
          <p:nvPr>
            <p:ph type="body" idx="10"/>
          </p:nvPr>
        </p:nvSpPr>
        <p:spPr>
          <a:xfrm>
            <a:off x="810064" y="4961890"/>
            <a:ext cx="7576625" cy="1253490"/>
          </a:xfrm>
          <a:prstGeom prst="rect">
            <a:avLst/>
          </a:prstGeom>
          <a:solidFill>
            <a:srgbClr val="A40020"/>
          </a:solidFill>
          <a:ln w="0" cmpd="sng">
            <a:noFill/>
            <a:prstDash val="solid"/>
          </a:ln>
        </p:spPr>
        <p:txBody>
          <a:bodyPr vert="horz" lIns="0" tIns="20828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s-ES" sz="2000" b="1" spc="-50">
                <a:solidFill>
                  <a:srgbClr val="FFFFFF"/>
                </a:solidFill>
                <a:latin typeface="Arial" panose="22635452340000000000" pitchFamily="2"/>
              </a:rPr>
              <a:t>Las obras son una de las partidas que más recursos consumen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b="1" spc="-45">
                <a:solidFill>
                  <a:srgbClr val="FFFFFF"/>
                </a:solidFill>
                <a:latin typeface="Arial" panose="22635452340000000000" pitchFamily="2"/>
              </a:rPr>
              <a:t>en el día a día de las diócesis una adecuada gestión de las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1325"/>
              </a:spcAft>
            </a:pPr>
            <a:r>
              <a:rPr lang="es-ES" sz="2000" b="1" spc="0">
                <a:solidFill>
                  <a:srgbClr val="FFFFFF"/>
                </a:solidFill>
                <a:latin typeface="Arial" panose="22635452340000000000" pitchFamily="2"/>
              </a:rPr>
              <a:t>mismas puede aportar importantes ahorros </a:t>
            </a:r>
          </a:p>
        </p:txBody>
      </p:sp>
      <p:sp>
        <p:nvSpPr>
          <p:cNvPr id="175" name="174 Marcador de texto"/>
          <p:cNvSpPr>
            <a:spLocks noGrp="1"/>
          </p:cNvSpPr>
          <p:nvPr>
            <p:ph type="body" idx="10"/>
          </p:nvPr>
        </p:nvSpPr>
        <p:spPr>
          <a:xfrm>
            <a:off x="4479974" y="6577966"/>
            <a:ext cx="254391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100" spc="114">
                <a:solidFill>
                  <a:srgbClr val="003366"/>
                </a:solidFill>
                <a:latin typeface="Tahoma" panose="22635452340000000000" pitchFamily="2"/>
              </a:rPr>
              <a:t>14 </a:t>
            </a:r>
          </a:p>
        </p:txBody>
      </p:sp>
    </p:spTree>
    <p:extLst>
      <p:ext uri="{BB962C8B-B14F-4D97-AF65-F5344CB8AC3E}">
        <p14:creationId xmlns:p14="http://schemas.microsoft.com/office/powerpoint/2010/main" val="367814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179 Marcador de texto"/>
          <p:cNvSpPr>
            <a:spLocks noGrp="1"/>
          </p:cNvSpPr>
          <p:nvPr>
            <p:ph type="body" idx="10"/>
          </p:nvPr>
        </p:nvSpPr>
        <p:spPr>
          <a:xfrm>
            <a:off x="509368" y="368301"/>
            <a:ext cx="5064369" cy="39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l">
              <a:lnSpc>
                <a:spcPts val="2100"/>
              </a:lnSpc>
              <a:spcAft>
                <a:spcPts val="525"/>
              </a:spcAft>
            </a:pPr>
            <a:r>
              <a:rPr lang="es-ES" sz="2000" b="1" spc="35">
                <a:solidFill>
                  <a:srgbClr val="336699"/>
                </a:solidFill>
                <a:latin typeface="Tahoma" panose="22635452340000000000" pitchFamily="2"/>
              </a:rPr>
              <a:t>Selección y contratación del arquitecto... </a:t>
            </a:r>
          </a:p>
        </p:txBody>
      </p:sp>
      <p:sp>
        <p:nvSpPr>
          <p:cNvPr id="183" name="182 Marcador de texto"/>
          <p:cNvSpPr>
            <a:spLocks noGrp="1"/>
          </p:cNvSpPr>
          <p:nvPr>
            <p:ph type="body" idx="10"/>
          </p:nvPr>
        </p:nvSpPr>
        <p:spPr>
          <a:xfrm>
            <a:off x="0" y="2859406"/>
            <a:ext cx="9144000" cy="3922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777240" marR="548640" indent="-137160" algn="l">
              <a:lnSpc>
                <a:spcPts val="2100"/>
              </a:lnSpc>
              <a:spcAft>
                <a:spcPts val="0"/>
              </a:spcAft>
            </a:pPr>
            <a:r>
              <a:rPr lang="es-ES" sz="2000" spc="0">
                <a:solidFill>
                  <a:srgbClr val="990000"/>
                </a:solidFill>
                <a:latin typeface="Lucida Console" panose="22635452340000000000"/>
              </a:rPr>
              <a:t>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 Los criterios relevantes para la selección del arquitecto serían entre otros los siguientes: </a:t>
            </a:r>
          </a:p>
          <a:p>
            <a:pPr marL="1508760" marR="548640" indent="-411480" algn="just">
              <a:lnSpc>
                <a:spcPts val="1800"/>
              </a:lnSpc>
              <a:spcBef>
                <a:spcPts val="1350"/>
              </a:spcBef>
              <a:spcAft>
                <a:spcPts val="0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</a:t>
            </a:r>
            <a:r>
              <a:rPr lang="es-ES" sz="1600" b="1" spc="0">
                <a:solidFill>
                  <a:srgbClr val="000000"/>
                </a:solidFill>
                <a:latin typeface="Arial" panose="22635452340000000000" pitchFamily="2"/>
              </a:rPr>
              <a:t> Referencias/experiencias previas en proyectos similares. </a:t>
            </a:r>
            <a:r>
              <a:rPr lang="es-ES" sz="1600" spc="0">
                <a:solidFill>
                  <a:srgbClr val="000000"/>
                </a:solidFill>
                <a:latin typeface="Arial" panose="22635452340000000000" pitchFamily="2"/>
              </a:rPr>
              <a:t>Por ejemplo el haber hecho hospitales no cualifica para hacer parroquias. </a:t>
            </a:r>
            <a:r>
              <a:rPr lang="es-ES" sz="1600" u="sng" spc="0">
                <a:solidFill>
                  <a:srgbClr val="000000"/>
                </a:solidFill>
                <a:latin typeface="Arial" panose="22635452340000000000" pitchFamily="2"/>
              </a:rPr>
              <a:t>Rehabilitación vs. Construcción.</a:t>
            </a:r>
            <a:r>
              <a:rPr lang="es-ES" sz="1600" u="sng" spc="0">
                <a:solidFill>
                  <a:srgbClr val="990000"/>
                </a:solidFill>
                <a:latin typeface="Arial" panose="22635452340000000000" pitchFamily="2"/>
              </a:rPr>
              <a:t>  </a:t>
            </a:r>
          </a:p>
          <a:p>
            <a:pPr marL="1097280" marR="0" indent="0" algn="l">
              <a:lnSpc>
                <a:spcPts val="1600"/>
              </a:lnSpc>
              <a:spcBef>
                <a:spcPts val="1655"/>
              </a:spcBef>
              <a:spcAft>
                <a:spcPts val="0"/>
              </a:spcAft>
            </a:pPr>
            <a:r>
              <a:rPr lang="es-ES" sz="1750" spc="85">
                <a:solidFill>
                  <a:srgbClr val="990000"/>
                </a:solidFill>
                <a:latin typeface="Lucida Console" panose="22635452340000000000"/>
              </a:rPr>
              <a:t></a:t>
            </a:r>
            <a:r>
              <a:rPr lang="es-ES" sz="1600" b="1" spc="85">
                <a:solidFill>
                  <a:srgbClr val="000000"/>
                </a:solidFill>
                <a:latin typeface="Arial" panose="22635452340000000000" pitchFamily="2"/>
              </a:rPr>
              <a:t> Pretensión de honorarios</a:t>
            </a:r>
            <a:r>
              <a:rPr lang="es-ES" sz="1600" spc="85">
                <a:solidFill>
                  <a:srgbClr val="000000"/>
                </a:solidFill>
                <a:latin typeface="Arial" panose="22635452340000000000" pitchFamily="2"/>
              </a:rPr>
              <a:t>. </a:t>
            </a:r>
          </a:p>
          <a:p>
            <a:pPr marL="1508760" marR="548640" indent="-411480" algn="just">
              <a:lnSpc>
                <a:spcPts val="1800"/>
              </a:lnSpc>
              <a:spcBef>
                <a:spcPts val="1310"/>
              </a:spcBef>
              <a:spcAft>
                <a:spcPts val="0"/>
              </a:spcAft>
            </a:pPr>
            <a:r>
              <a:rPr lang="es-ES" sz="1750" spc="30">
                <a:solidFill>
                  <a:srgbClr val="990000"/>
                </a:solidFill>
                <a:latin typeface="Lucida Console" panose="22635452340000000000"/>
              </a:rPr>
              <a:t></a:t>
            </a:r>
            <a:r>
              <a:rPr lang="es-ES" sz="1600" b="1" spc="30">
                <a:solidFill>
                  <a:srgbClr val="000000"/>
                </a:solidFill>
                <a:latin typeface="Arial" panose="22635452340000000000" pitchFamily="2"/>
              </a:rPr>
              <a:t> “Grado de creatividad”</a:t>
            </a:r>
            <a:r>
              <a:rPr lang="es-ES" sz="1600" spc="30">
                <a:solidFill>
                  <a:srgbClr val="000000"/>
                </a:solidFill>
                <a:latin typeface="Arial" panose="22635452340000000000" pitchFamily="2"/>
              </a:rPr>
              <a:t>, normalmente a más creativo más peligroso en cuanto al gasto. </a:t>
            </a:r>
          </a:p>
          <a:p>
            <a:pPr marL="1508760" marR="548640" indent="-411480" algn="just">
              <a:lnSpc>
                <a:spcPts val="1800"/>
              </a:lnSpc>
              <a:spcBef>
                <a:spcPts val="1345"/>
              </a:spcBef>
              <a:spcAft>
                <a:spcPts val="0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</a:t>
            </a:r>
            <a:r>
              <a:rPr lang="es-ES" sz="1600" b="1" spc="0">
                <a:solidFill>
                  <a:srgbClr val="000000"/>
                </a:solidFill>
                <a:latin typeface="Arial" panose="22635452340000000000" pitchFamily="2"/>
              </a:rPr>
              <a:t> Grado de compresión del arquitecto de la finalidad del proyecto. </a:t>
            </a:r>
            <a:r>
              <a:rPr lang="es-ES" sz="1600" spc="0">
                <a:solidFill>
                  <a:srgbClr val="000000"/>
                </a:solidFill>
                <a:latin typeface="Arial" panose="22635452340000000000" pitchFamily="2"/>
              </a:rPr>
              <a:t>El proyecto no es para “hacer famoso al arquitecto” sino para el servicio de la diócesis. </a:t>
            </a:r>
          </a:p>
          <a:p>
            <a:pPr marL="1508760" marR="548640" indent="-411480" algn="just">
              <a:lnSpc>
                <a:spcPts val="1800"/>
              </a:lnSpc>
              <a:spcBef>
                <a:spcPts val="1340"/>
              </a:spcBef>
              <a:spcAft>
                <a:spcPts val="0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</a:t>
            </a:r>
            <a:r>
              <a:rPr lang="es-ES" sz="1600" b="1" spc="0">
                <a:solidFill>
                  <a:srgbClr val="000000"/>
                </a:solidFill>
                <a:latin typeface="Arial" panose="22635452340000000000" pitchFamily="2"/>
              </a:rPr>
              <a:t> Conocimientos de eficiencia energética de edificios. </a:t>
            </a:r>
            <a:r>
              <a:rPr lang="es-ES" sz="1600" spc="0">
                <a:solidFill>
                  <a:srgbClr val="000000"/>
                </a:solidFill>
                <a:latin typeface="Arial" panose="22635452340000000000" pitchFamily="2"/>
              </a:rPr>
              <a:t>A medio plazo lo importante del edifico no es el diseño sino su mantenimiento y uso a niveles de sostenimiento </a:t>
            </a:r>
          </a:p>
          <a:p>
            <a:pPr marL="1508760" marR="0" indent="0" algn="l">
              <a:lnSpc>
                <a:spcPts val="1800"/>
              </a:lnSpc>
              <a:spcBef>
                <a:spcPts val="25"/>
              </a:spcBef>
              <a:spcAft>
                <a:spcPts val="405"/>
              </a:spcAft>
              <a:tabLst>
                <a:tab pos="4892040" algn="l"/>
              </a:tabLst>
            </a:pPr>
            <a:r>
              <a:rPr lang="es-ES" sz="1600" spc="10">
                <a:solidFill>
                  <a:srgbClr val="000000"/>
                </a:solidFill>
                <a:latin typeface="Arial" panose="22635452340000000000" pitchFamily="2"/>
              </a:rPr>
              <a:t>económico asumibles. </a:t>
            </a:r>
            <a:r>
              <a:rPr lang="es-ES" sz="1050" spc="10">
                <a:solidFill>
                  <a:srgbClr val="003366"/>
                </a:solidFill>
                <a:latin typeface="Tahoma" panose="22635452340000000000" pitchFamily="2"/>
              </a:rPr>
              <a:t>15 </a:t>
            </a:r>
          </a:p>
        </p:txBody>
      </p:sp>
    </p:spTree>
    <p:extLst>
      <p:ext uri="{BB962C8B-B14F-4D97-AF65-F5344CB8AC3E}">
        <p14:creationId xmlns:p14="http://schemas.microsoft.com/office/powerpoint/2010/main" val="2068252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185 Marcador de texto"/>
          <p:cNvSpPr>
            <a:spLocks noGrp="1"/>
          </p:cNvSpPr>
          <p:nvPr>
            <p:ph type="body" idx="10"/>
          </p:nvPr>
        </p:nvSpPr>
        <p:spPr>
          <a:xfrm>
            <a:off x="520505" y="381001"/>
            <a:ext cx="3376246" cy="3816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830" rIns="0" bIns="0" anchor="t"/>
          <a:lstStyle/>
          <a:p>
            <a:pPr marL="0" marR="0" indent="0" algn="l">
              <a:lnSpc>
                <a:spcPts val="2100"/>
              </a:lnSpc>
              <a:spcAft>
                <a:spcPts val="525"/>
              </a:spcAft>
            </a:pPr>
            <a:r>
              <a:rPr lang="es-ES" sz="1950" b="1" spc="-60">
                <a:solidFill>
                  <a:srgbClr val="33669A"/>
                </a:solidFill>
                <a:latin typeface="Tahoma" panose="22635452340000000000" pitchFamily="2"/>
              </a:rPr>
              <a:t>Elaboración del proyecto... </a:t>
            </a:r>
          </a:p>
        </p:txBody>
      </p:sp>
      <p:sp>
        <p:nvSpPr>
          <p:cNvPr id="187" name="186 Marcador de texto"/>
          <p:cNvSpPr>
            <a:spLocks noGrp="1"/>
          </p:cNvSpPr>
          <p:nvPr>
            <p:ph type="body" idx="10"/>
          </p:nvPr>
        </p:nvSpPr>
        <p:spPr>
          <a:xfrm>
            <a:off x="601980" y="1066801"/>
            <a:ext cx="8311662" cy="5544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s-ES" sz="1750" spc="-35">
                <a:solidFill>
                  <a:srgbClr val="970201"/>
                </a:solidFill>
                <a:latin typeface="Lucida Console" panose="22635452340000000000"/>
              </a:rPr>
              <a:t>u</a:t>
            </a:r>
            <a:r>
              <a:rPr lang="es-ES" sz="1800" spc="-35">
                <a:solidFill>
                  <a:srgbClr val="000000"/>
                </a:solidFill>
                <a:latin typeface="Arial" panose="22635452340000000000" pitchFamily="2"/>
              </a:rPr>
              <a:t> Se debe crear una comisión de obras. </a:t>
            </a:r>
          </a:p>
          <a:p>
            <a:pPr marL="0" marR="0" indent="0" algn="l">
              <a:lnSpc>
                <a:spcPts val="1900"/>
              </a:lnSpc>
              <a:spcBef>
                <a:spcPts val="1720"/>
              </a:spcBef>
              <a:spcAft>
                <a:spcPts val="0"/>
              </a:spcAft>
            </a:pPr>
            <a:r>
              <a:rPr lang="es-ES" sz="1750" spc="-40">
                <a:solidFill>
                  <a:srgbClr val="970201"/>
                </a:solidFill>
                <a:latin typeface="Lucida Console" panose="22635452340000000000"/>
              </a:rPr>
              <a:t>u</a:t>
            </a:r>
            <a:r>
              <a:rPr lang="es-ES" sz="1800" spc="-40">
                <a:solidFill>
                  <a:srgbClr val="000000"/>
                </a:solidFill>
                <a:latin typeface="Arial" panose="22635452340000000000" pitchFamily="2"/>
              </a:rPr>
              <a:t> No dejarlo exclusivamente a la creatividad del arquitecto. </a:t>
            </a:r>
          </a:p>
          <a:p>
            <a:pPr marL="0" marR="0" indent="0" algn="l">
              <a:lnSpc>
                <a:spcPts val="1900"/>
              </a:lnSpc>
              <a:spcBef>
                <a:spcPts val="1700"/>
              </a:spcBef>
              <a:spcAft>
                <a:spcPts val="0"/>
              </a:spcAft>
            </a:pPr>
            <a:r>
              <a:rPr lang="es-ES" sz="1750" spc="-45">
                <a:solidFill>
                  <a:srgbClr val="970201"/>
                </a:solidFill>
                <a:latin typeface="Lucida Console" panose="22635452340000000000"/>
              </a:rPr>
              <a:t>u</a:t>
            </a:r>
            <a:r>
              <a:rPr lang="es-ES" sz="1800" spc="-45">
                <a:solidFill>
                  <a:srgbClr val="000000"/>
                </a:solidFill>
                <a:latin typeface="Arial" panose="22635452340000000000" pitchFamily="2"/>
              </a:rPr>
              <a:t> El arquitecto debe ser dirigido. </a:t>
            </a:r>
          </a:p>
          <a:p>
            <a:pPr marL="0" marR="0" indent="0" algn="l">
              <a:lnSpc>
                <a:spcPts val="1900"/>
              </a:lnSpc>
              <a:spcBef>
                <a:spcPts val="1695"/>
              </a:spcBef>
              <a:spcAft>
                <a:spcPts val="0"/>
              </a:spcAft>
            </a:pPr>
            <a:r>
              <a:rPr lang="es-ES" sz="1750" spc="-50">
                <a:solidFill>
                  <a:srgbClr val="970201"/>
                </a:solidFill>
                <a:latin typeface="Lucida Console" panose="22635452340000000000"/>
              </a:rPr>
              <a:t>u</a:t>
            </a:r>
            <a:r>
              <a:rPr lang="es-ES" sz="1800" spc="-50">
                <a:solidFill>
                  <a:srgbClr val="000000"/>
                </a:solidFill>
                <a:latin typeface="Arial" panose="22635452340000000000" pitchFamily="2"/>
              </a:rPr>
              <a:t> De otra manera obtendremos </a:t>
            </a:r>
            <a:r>
              <a:rPr lang="es-ES" sz="1750" spc="-50">
                <a:solidFill>
                  <a:srgbClr val="000000"/>
                </a:solidFill>
                <a:latin typeface="Arial" panose="22635452340000000000" pitchFamily="2"/>
              </a:rPr>
              <a:t>“su obra” </a:t>
            </a:r>
            <a:r>
              <a:rPr lang="es-ES" sz="1800" spc="-50">
                <a:solidFill>
                  <a:srgbClr val="000000"/>
                </a:solidFill>
                <a:latin typeface="Arial" panose="22635452340000000000" pitchFamily="2"/>
              </a:rPr>
              <a:t>y no la nuestra, aunque la paguemos nosotros. </a:t>
            </a:r>
          </a:p>
          <a:p>
            <a:pPr marL="137160" marR="0" indent="-137160" algn="l">
              <a:lnSpc>
                <a:spcPts val="2100"/>
              </a:lnSpc>
              <a:spcBef>
                <a:spcPts val="1515"/>
              </a:spcBef>
              <a:spcAft>
                <a:spcPts val="24980"/>
              </a:spcAft>
            </a:pPr>
            <a:r>
              <a:rPr lang="es-ES" sz="1750" spc="0">
                <a:solidFill>
                  <a:srgbClr val="970201"/>
                </a:solidFill>
                <a:latin typeface="Lucida Console" panose="22635452340000000000"/>
              </a:rPr>
              <a:t>u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 Por ejemplo hemos visto bibliotecas con salas de investigación sin ventanas </a:t>
            </a:r>
            <a:r>
              <a:rPr lang="es-ES" sz="1750" spc="0">
                <a:solidFill>
                  <a:srgbClr val="000000"/>
                </a:solidFill>
                <a:latin typeface="Arial" panose="22635452340000000000" pitchFamily="2"/>
              </a:rPr>
              <a:t>“porque 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no eran </a:t>
            </a:r>
            <a:r>
              <a:rPr lang="es-ES" sz="1750" spc="0">
                <a:solidFill>
                  <a:srgbClr val="000000"/>
                </a:solidFill>
                <a:latin typeface="Arial" panose="22635452340000000000" pitchFamily="2"/>
              </a:rPr>
              <a:t>estéticas”, 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claro está sin ningún investigador utilizándolas. </a:t>
            </a:r>
          </a:p>
        </p:txBody>
      </p:sp>
      <p:sp>
        <p:nvSpPr>
          <p:cNvPr id="190" name="189 Marcador de texto"/>
          <p:cNvSpPr>
            <a:spLocks noGrp="1"/>
          </p:cNvSpPr>
          <p:nvPr>
            <p:ph type="body" idx="10"/>
          </p:nvPr>
        </p:nvSpPr>
        <p:spPr>
          <a:xfrm>
            <a:off x="4479974" y="6610986"/>
            <a:ext cx="254391" cy="135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s-ES" sz="1100" spc="114">
                <a:solidFill>
                  <a:srgbClr val="0D3668"/>
                </a:solidFill>
                <a:latin typeface="Tahoma" panose="22635452340000000000" pitchFamily="2"/>
              </a:rPr>
              <a:t>16 </a:t>
            </a:r>
          </a:p>
        </p:txBody>
      </p:sp>
    </p:spTree>
    <p:extLst>
      <p:ext uri="{BB962C8B-B14F-4D97-AF65-F5344CB8AC3E}">
        <p14:creationId xmlns:p14="http://schemas.microsoft.com/office/powerpoint/2010/main" val="1570816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192 Marcador de texto"/>
          <p:cNvSpPr>
            <a:spLocks noGrp="1"/>
          </p:cNvSpPr>
          <p:nvPr>
            <p:ph type="body" idx="10"/>
          </p:nvPr>
        </p:nvSpPr>
        <p:spPr>
          <a:xfrm>
            <a:off x="520505" y="381001"/>
            <a:ext cx="2965938" cy="3816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830" rIns="0" bIns="0" anchor="t"/>
          <a:lstStyle/>
          <a:p>
            <a:pPr marL="0" marR="0" indent="0" algn="l">
              <a:lnSpc>
                <a:spcPts val="2100"/>
              </a:lnSpc>
              <a:spcAft>
                <a:spcPts val="525"/>
              </a:spcAft>
            </a:pPr>
            <a:r>
              <a:rPr lang="es-ES" sz="1950" b="1" spc="-90">
                <a:solidFill>
                  <a:srgbClr val="336699"/>
                </a:solidFill>
                <a:latin typeface="Tahoma" panose="22635452340000000000" pitchFamily="2"/>
              </a:rPr>
              <a:t>Revisión del proyecto ... </a:t>
            </a:r>
          </a:p>
        </p:txBody>
      </p:sp>
      <p:sp>
        <p:nvSpPr>
          <p:cNvPr id="196" name="195 Marcador de texto"/>
          <p:cNvSpPr>
            <a:spLocks noGrp="1"/>
          </p:cNvSpPr>
          <p:nvPr>
            <p:ph type="body" idx="10"/>
          </p:nvPr>
        </p:nvSpPr>
        <p:spPr>
          <a:xfrm>
            <a:off x="80303" y="902336"/>
            <a:ext cx="5064369" cy="5854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1760" rIns="0" bIns="0" anchor="t"/>
          <a:lstStyle/>
          <a:p>
            <a:pPr marL="274320" marR="137160" indent="-182880" algn="just">
              <a:lnSpc>
                <a:spcPts val="2100"/>
              </a:lnSpc>
              <a:spcAft>
                <a:spcPts val="0"/>
              </a:spcAft>
            </a:pPr>
            <a:r>
              <a:rPr lang="es-ES" sz="1950" spc="0">
                <a:solidFill>
                  <a:srgbClr val="990000"/>
                </a:solidFill>
                <a:latin typeface="Lucida Console" panose="22635452340000000000"/>
              </a:rPr>
              <a:t></a:t>
            </a:r>
            <a:r>
              <a:rPr lang="es-ES" sz="1800" b="1" spc="0">
                <a:solidFill>
                  <a:srgbClr val="000000"/>
                </a:solidFill>
                <a:latin typeface="Arial" panose="22635452340000000000" pitchFamily="2"/>
              </a:rPr>
              <a:t> Todos los proyectos tienen errores y de media alguno grave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. </a:t>
            </a:r>
          </a:p>
          <a:p>
            <a:pPr marL="274320" marR="137160" indent="-182880" algn="just">
              <a:lnSpc>
                <a:spcPts val="2100"/>
              </a:lnSpc>
              <a:spcBef>
                <a:spcPts val="1500"/>
              </a:spcBef>
              <a:spcAft>
                <a:spcPts val="0"/>
              </a:spcAft>
            </a:pPr>
            <a:r>
              <a:rPr lang="es-ES" sz="1950" spc="-30">
                <a:solidFill>
                  <a:srgbClr val="990000"/>
                </a:solidFill>
                <a:latin typeface="Lucida Console" panose="22635452340000000000"/>
              </a:rPr>
              <a:t></a:t>
            </a:r>
            <a:r>
              <a:rPr lang="es-ES" sz="1800" spc="-30">
                <a:solidFill>
                  <a:srgbClr val="000000"/>
                </a:solidFill>
                <a:latin typeface="Arial" panose="22635452340000000000" pitchFamily="2"/>
              </a:rPr>
              <a:t> Por eso es fundamental que una vez elaborado el proyecto, este </a:t>
            </a:r>
            <a:r>
              <a:rPr lang="es-ES" sz="1800" b="1" spc="-30">
                <a:solidFill>
                  <a:srgbClr val="000000"/>
                </a:solidFill>
                <a:latin typeface="Arial" panose="22635452340000000000" pitchFamily="2"/>
              </a:rPr>
              <a:t>sea revisado por al menos otros tres arquitectos </a:t>
            </a:r>
            <a:r>
              <a:rPr lang="es-ES" sz="1750" spc="-30">
                <a:solidFill>
                  <a:srgbClr val="000000"/>
                </a:solidFill>
                <a:latin typeface="Arial" panose="22635452340000000000" pitchFamily="2"/>
              </a:rPr>
              <a:t>“amigos </a:t>
            </a:r>
            <a:r>
              <a:rPr lang="es-ES" sz="1800" spc="-30">
                <a:solidFill>
                  <a:srgbClr val="000000"/>
                </a:solidFill>
                <a:latin typeface="Arial" panose="22635452340000000000" pitchFamily="2"/>
              </a:rPr>
              <a:t>de la </a:t>
            </a:r>
            <a:r>
              <a:rPr lang="es-ES" sz="1750" spc="-30">
                <a:solidFill>
                  <a:srgbClr val="000000"/>
                </a:solidFill>
                <a:latin typeface="Arial" panose="22635452340000000000" pitchFamily="2"/>
              </a:rPr>
              <a:t>diócesis” </a:t>
            </a:r>
            <a:r>
              <a:rPr lang="es-ES" sz="1800" spc="-30">
                <a:solidFill>
                  <a:srgbClr val="000000"/>
                </a:solidFill>
                <a:latin typeface="Arial" panose="22635452340000000000" pitchFamily="2"/>
              </a:rPr>
              <a:t>para ver que errores tiene el proyecto elaborado. </a:t>
            </a:r>
          </a:p>
          <a:p>
            <a:pPr marL="274320" marR="137160" indent="-182880" algn="just">
              <a:lnSpc>
                <a:spcPts val="2100"/>
              </a:lnSpc>
              <a:spcBef>
                <a:spcPts val="1525"/>
              </a:spcBef>
              <a:spcAft>
                <a:spcPts val="0"/>
              </a:spcAft>
            </a:pPr>
            <a:r>
              <a:rPr lang="es-ES" sz="1950" spc="-45">
                <a:solidFill>
                  <a:srgbClr val="990000"/>
                </a:solidFill>
                <a:latin typeface="Lucida Console" panose="22635452340000000000"/>
              </a:rPr>
              <a:t></a:t>
            </a:r>
            <a:r>
              <a:rPr lang="es-ES" sz="1800" spc="-45">
                <a:solidFill>
                  <a:srgbClr val="000000"/>
                </a:solidFill>
                <a:latin typeface="Arial" panose="22635452340000000000" pitchFamily="2"/>
              </a:rPr>
              <a:t> Esto en ocasiones </a:t>
            </a:r>
            <a:r>
              <a:rPr lang="es-ES" sz="1800" b="1" spc="-45">
                <a:solidFill>
                  <a:srgbClr val="000000"/>
                </a:solidFill>
                <a:latin typeface="Arial" panose="22635452340000000000" pitchFamily="2"/>
              </a:rPr>
              <a:t>puede suponer algún coste pero que siempre será mucho menos que descubrir el error a mitad de la obra</a:t>
            </a:r>
            <a:r>
              <a:rPr lang="es-ES" sz="1800" spc="-45">
                <a:solidFill>
                  <a:srgbClr val="000000"/>
                </a:solidFill>
                <a:latin typeface="Arial" panose="22635452340000000000" pitchFamily="2"/>
              </a:rPr>
              <a:t>, donde no se tiene alternativa a hacerlo con la constructora adjudicataria que consciente en ese momento de su posición de superioridad nos puede solicitar cantidades abusivas o desproporcionadas por algo que visto en el plazo, podría ser subsanado en el proyecto en horas o días. Esto obviamente no contará con la aprobación del arquitecto creador del proyecto, pero ante la evidencia, tendrá que subsanar dichos errores </a:t>
            </a:r>
            <a:r>
              <a:rPr lang="es-ES" sz="1800" b="1" spc="-45">
                <a:solidFill>
                  <a:srgbClr val="000000"/>
                </a:solidFill>
                <a:latin typeface="Arial" panose="22635452340000000000" pitchFamily="2"/>
              </a:rPr>
              <a:t>y habremos ahorrado una cantidad importante de dinero</a:t>
            </a:r>
            <a:r>
              <a:rPr lang="es-ES" sz="1800" spc="-45">
                <a:solidFill>
                  <a:srgbClr val="000000"/>
                </a:solidFill>
                <a:latin typeface="Arial" panose="22635452340000000000" pitchFamily="2"/>
              </a:rPr>
              <a:t>. </a:t>
            </a:r>
          </a:p>
          <a:p>
            <a:pPr marL="4754880" marR="0" indent="0" algn="l">
              <a:lnSpc>
                <a:spcPts val="1200"/>
              </a:lnSpc>
              <a:spcBef>
                <a:spcPts val="0"/>
              </a:spcBef>
              <a:spcAft>
                <a:spcPts val="15"/>
              </a:spcAft>
            </a:pPr>
            <a:r>
              <a:rPr lang="es-ES" sz="1100" spc="220">
                <a:solidFill>
                  <a:srgbClr val="0C3366"/>
                </a:solidFill>
                <a:latin typeface="Tahoma" panose="22635452340000000000" pitchFamily="2"/>
              </a:rPr>
              <a:t>17 </a:t>
            </a:r>
          </a:p>
        </p:txBody>
      </p:sp>
    </p:spTree>
    <p:extLst>
      <p:ext uri="{BB962C8B-B14F-4D97-AF65-F5344CB8AC3E}">
        <p14:creationId xmlns:p14="http://schemas.microsoft.com/office/powerpoint/2010/main" val="38442022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198 Marcador de texto"/>
          <p:cNvSpPr>
            <a:spLocks noGrp="1"/>
          </p:cNvSpPr>
          <p:nvPr>
            <p:ph type="body" idx="10"/>
          </p:nvPr>
        </p:nvSpPr>
        <p:spPr>
          <a:xfrm>
            <a:off x="520505" y="381001"/>
            <a:ext cx="2965938" cy="3816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830" rIns="0" bIns="0" anchor="t"/>
          <a:lstStyle/>
          <a:p>
            <a:pPr marL="0" marR="0" indent="0" algn="l">
              <a:lnSpc>
                <a:spcPts val="2100"/>
              </a:lnSpc>
              <a:spcAft>
                <a:spcPts val="525"/>
              </a:spcAft>
            </a:pPr>
            <a:r>
              <a:rPr lang="es-ES" sz="1950" b="1" spc="-90">
                <a:solidFill>
                  <a:srgbClr val="336699"/>
                </a:solidFill>
                <a:latin typeface="Tahoma" panose="22635452340000000000" pitchFamily="2"/>
              </a:rPr>
              <a:t>Revisión del proyecto ... </a:t>
            </a:r>
          </a:p>
        </p:txBody>
      </p:sp>
      <p:sp>
        <p:nvSpPr>
          <p:cNvPr id="206" name="205 Marcador de texto"/>
          <p:cNvSpPr>
            <a:spLocks noGrp="1"/>
          </p:cNvSpPr>
          <p:nvPr>
            <p:ph type="body" idx="10"/>
          </p:nvPr>
        </p:nvSpPr>
        <p:spPr>
          <a:xfrm>
            <a:off x="3182229" y="3169285"/>
            <a:ext cx="5380892" cy="3402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137160" marR="0" indent="-137160" algn="just">
              <a:lnSpc>
                <a:spcPts val="2100"/>
              </a:lnSpc>
              <a:spcAft>
                <a:spcPts val="2830"/>
              </a:spcAft>
            </a:pPr>
            <a:r>
              <a:rPr lang="es-ES" sz="1950" spc="-40">
                <a:solidFill>
                  <a:srgbClr val="990000"/>
                </a:solidFill>
                <a:latin typeface="Lucida Console" panose="22635452340000000000"/>
              </a:rPr>
              <a:t></a:t>
            </a:r>
            <a:r>
              <a:rPr lang="es-ES" sz="1800" spc="-40">
                <a:solidFill>
                  <a:srgbClr val="000000"/>
                </a:solidFill>
                <a:latin typeface="Arial" panose="22635452340000000000" pitchFamily="2"/>
              </a:rPr>
              <a:t> Por otro lado en esta fase es importante destacar que los arquitectos a la hora de fijar sus honorarios suelen remitirse a las </a:t>
            </a:r>
            <a:r>
              <a:rPr lang="es-ES" sz="1800" b="1" spc="-40">
                <a:solidFill>
                  <a:srgbClr val="000000"/>
                </a:solidFill>
                <a:latin typeface="Arial" panose="22635452340000000000" pitchFamily="2"/>
              </a:rPr>
              <a:t>tarifas publicadas por el colegio de arquitectos (que por supuesto ahora están fuera de mercado)</a:t>
            </a:r>
            <a:r>
              <a:rPr lang="es-ES" sz="1800" spc="-40">
                <a:solidFill>
                  <a:srgbClr val="000000"/>
                </a:solidFill>
                <a:latin typeface="Arial" panose="22635452340000000000" pitchFamily="2"/>
              </a:rPr>
              <a:t>. Hasta hace algún tiempo estas tarifas eran obligatorias y no había alternativa. </a:t>
            </a:r>
            <a:r>
              <a:rPr lang="es-ES" sz="1800" b="1" spc="-40">
                <a:solidFill>
                  <a:srgbClr val="000000"/>
                </a:solidFill>
                <a:latin typeface="Arial" panose="22635452340000000000" pitchFamily="2"/>
              </a:rPr>
              <a:t>Ahora se pueden fijar libremente las tarifas con el profesional sin ningún tipo de referencia a las del colegio si ambas partes lo acuerdan. </a:t>
            </a:r>
            <a:r>
              <a:rPr lang="es-ES" sz="1800" spc="-40">
                <a:solidFill>
                  <a:srgbClr val="000000"/>
                </a:solidFill>
                <a:latin typeface="Arial" panose="22635452340000000000" pitchFamily="2"/>
              </a:rPr>
              <a:t>Actualmente casi todos los arquitectos no tienen trabajo por lo que podemos reducir sustancialmente esa partida respecto a años </a:t>
            </a:r>
          </a:p>
        </p:txBody>
      </p:sp>
      <p:sp>
        <p:nvSpPr>
          <p:cNvPr id="207" name="206 Marcador de texto"/>
          <p:cNvSpPr>
            <a:spLocks noGrp="1"/>
          </p:cNvSpPr>
          <p:nvPr>
            <p:ph type="body" idx="10"/>
          </p:nvPr>
        </p:nvSpPr>
        <p:spPr>
          <a:xfrm>
            <a:off x="4479974" y="6571615"/>
            <a:ext cx="256735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150" spc="105">
                <a:solidFill>
                  <a:srgbClr val="08325A"/>
                </a:solidFill>
                <a:latin typeface="Tahoma" panose="22635452340000000000" pitchFamily="2"/>
              </a:rPr>
              <a:t>18 </a:t>
            </a:r>
          </a:p>
        </p:txBody>
      </p:sp>
    </p:spTree>
    <p:extLst>
      <p:ext uri="{BB962C8B-B14F-4D97-AF65-F5344CB8AC3E}">
        <p14:creationId xmlns:p14="http://schemas.microsoft.com/office/powerpoint/2010/main" val="16168100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209 Marcador de texto"/>
          <p:cNvSpPr>
            <a:spLocks noGrp="1"/>
          </p:cNvSpPr>
          <p:nvPr>
            <p:ph type="body" idx="10"/>
          </p:nvPr>
        </p:nvSpPr>
        <p:spPr>
          <a:xfrm>
            <a:off x="520505" y="381001"/>
            <a:ext cx="2965938" cy="3816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830" rIns="0" bIns="0" anchor="t"/>
          <a:lstStyle/>
          <a:p>
            <a:pPr marL="0" marR="0" indent="0" algn="l">
              <a:lnSpc>
                <a:spcPts val="2100"/>
              </a:lnSpc>
              <a:spcAft>
                <a:spcPts val="525"/>
              </a:spcAft>
            </a:pPr>
            <a:r>
              <a:rPr lang="es-ES" sz="1950" b="1" spc="-90">
                <a:solidFill>
                  <a:srgbClr val="336699"/>
                </a:solidFill>
                <a:latin typeface="Tahoma" panose="22635452340000000000" pitchFamily="2"/>
              </a:rPr>
              <a:t>Revisión del proyecto ... </a:t>
            </a:r>
          </a:p>
        </p:txBody>
      </p:sp>
      <p:sp>
        <p:nvSpPr>
          <p:cNvPr id="219" name="218 Marcador de texto"/>
          <p:cNvSpPr>
            <a:spLocks noGrp="1"/>
          </p:cNvSpPr>
          <p:nvPr>
            <p:ph type="body" idx="10"/>
          </p:nvPr>
        </p:nvSpPr>
        <p:spPr>
          <a:xfrm>
            <a:off x="4479974" y="6571615"/>
            <a:ext cx="256735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150" spc="105">
                <a:solidFill>
                  <a:srgbClr val="003366"/>
                </a:solidFill>
                <a:latin typeface="Tahoma" panose="22635452340000000000" pitchFamily="2"/>
              </a:rPr>
              <a:t>19 </a:t>
            </a:r>
          </a:p>
        </p:txBody>
      </p:sp>
    </p:spTree>
    <p:extLst>
      <p:ext uri="{BB962C8B-B14F-4D97-AF65-F5344CB8AC3E}">
        <p14:creationId xmlns:p14="http://schemas.microsoft.com/office/powerpoint/2010/main" val="16202231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221 Marcador de texto"/>
          <p:cNvSpPr>
            <a:spLocks noGrp="1"/>
          </p:cNvSpPr>
          <p:nvPr>
            <p:ph type="body" idx="10"/>
          </p:nvPr>
        </p:nvSpPr>
        <p:spPr>
          <a:xfrm>
            <a:off x="520504" y="368301"/>
            <a:ext cx="4220308" cy="39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l">
              <a:lnSpc>
                <a:spcPts val="2000"/>
              </a:lnSpc>
              <a:spcAft>
                <a:spcPts val="570"/>
              </a:spcAft>
            </a:pPr>
            <a:r>
              <a:rPr lang="es-ES" sz="2000" b="1" spc="40">
                <a:solidFill>
                  <a:srgbClr val="336699"/>
                </a:solidFill>
                <a:latin typeface="Tahoma" panose="22635452340000000000" pitchFamily="2"/>
              </a:rPr>
              <a:t>Fases de la licitación de la obra ... </a:t>
            </a:r>
          </a:p>
        </p:txBody>
      </p:sp>
      <p:sp>
        <p:nvSpPr>
          <p:cNvPr id="229" name="228 Marcador de texto"/>
          <p:cNvSpPr>
            <a:spLocks noGrp="1"/>
          </p:cNvSpPr>
          <p:nvPr>
            <p:ph type="body" idx="10"/>
          </p:nvPr>
        </p:nvSpPr>
        <p:spPr>
          <a:xfrm>
            <a:off x="3180471" y="3209926"/>
            <a:ext cx="5380892" cy="35718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-137160" algn="just">
              <a:lnSpc>
                <a:spcPts val="2000"/>
              </a:lnSpc>
              <a:spcAft>
                <a:spcPts val="0"/>
              </a:spcAft>
            </a:pPr>
            <a:r>
              <a:rPr lang="es-ES" sz="2000" spc="-45">
                <a:solidFill>
                  <a:srgbClr val="990000"/>
                </a:solidFill>
                <a:latin typeface="Lucida Console" panose="22635452340000000000"/>
              </a:rPr>
              <a:t></a:t>
            </a:r>
            <a:r>
              <a:rPr lang="es-ES" sz="1800" b="1" spc="-45">
                <a:solidFill>
                  <a:srgbClr val="000000"/>
                </a:solidFill>
                <a:latin typeface="Arial" panose="22635452340000000000" pitchFamily="2"/>
              </a:rPr>
              <a:t> Para conocer el precio real debe hacerse una prelicitación invitando a no menos de 10 empresas </a:t>
            </a:r>
            <a:r>
              <a:rPr lang="es-ES" sz="1800" spc="-45">
                <a:solidFill>
                  <a:srgbClr val="000000"/>
                </a:solidFill>
                <a:latin typeface="Arial" panose="22635452340000000000" pitchFamily="2"/>
              </a:rPr>
              <a:t>para obtener una valoración o precio medio de la obra. Deben ser al menos 10 empresas para que no haya concertación de precios entre las empresas. </a:t>
            </a:r>
          </a:p>
          <a:p>
            <a:pPr marL="137160" marR="0" indent="-137160" algn="just">
              <a:lnSpc>
                <a:spcPts val="2100"/>
              </a:lnSpc>
              <a:spcBef>
                <a:spcPts val="1515"/>
              </a:spcBef>
              <a:spcAft>
                <a:spcPts val="0"/>
              </a:spcAft>
            </a:pPr>
            <a:r>
              <a:rPr lang="es-ES" sz="2000" spc="-25">
                <a:solidFill>
                  <a:srgbClr val="990000"/>
                </a:solidFill>
                <a:latin typeface="Lucida Console" panose="22635452340000000000"/>
              </a:rPr>
              <a:t></a:t>
            </a:r>
            <a:r>
              <a:rPr lang="es-ES" sz="1800" b="1" spc="-25">
                <a:solidFill>
                  <a:srgbClr val="000000"/>
                </a:solidFill>
                <a:latin typeface="Arial" panose="22635452340000000000" pitchFamily="2"/>
              </a:rPr>
              <a:t> La licitación final deberá hacerse invitando a estas mismas u otras empresas con un precio máximo que debe ser alrededor del precio medio menos un 20%. </a:t>
            </a:r>
            <a:r>
              <a:rPr lang="es-ES" sz="1800" spc="-25">
                <a:solidFill>
                  <a:srgbClr val="000000"/>
                </a:solidFill>
                <a:latin typeface="Arial" panose="22635452340000000000" pitchFamily="2"/>
              </a:rPr>
              <a:t>Esta licitación debe hacerse entregando un borrador del contrato cuyo modelo puede ser el del anexo I. Este debe ser adaptado por un abogado de la </a:t>
            </a:r>
          </a:p>
          <a:p>
            <a:pPr marL="137160" marR="0" indent="0" algn="l">
              <a:lnSpc>
                <a:spcPts val="2100"/>
              </a:lnSpc>
              <a:spcBef>
                <a:spcPts val="400"/>
              </a:spcBef>
              <a:spcAft>
                <a:spcPts val="405"/>
              </a:spcAft>
              <a:tabLst>
                <a:tab pos="1417320" algn="l"/>
              </a:tabLst>
            </a:pPr>
            <a:r>
              <a:rPr lang="es-ES" sz="1800" spc="35">
                <a:solidFill>
                  <a:srgbClr val="000000"/>
                </a:solidFill>
                <a:latin typeface="Arial" panose="22635452340000000000" pitchFamily="2"/>
              </a:rPr>
              <a:t>diócesis. </a:t>
            </a:r>
            <a:r>
              <a:rPr lang="es-ES" sz="1100" spc="35">
                <a:solidFill>
                  <a:srgbClr val="003464"/>
                </a:solidFill>
                <a:latin typeface="Tahoma" panose="22635452340000000000" pitchFamily="2"/>
              </a:rPr>
              <a:t>20 </a:t>
            </a:r>
          </a:p>
        </p:txBody>
      </p:sp>
    </p:spTree>
    <p:extLst>
      <p:ext uri="{BB962C8B-B14F-4D97-AF65-F5344CB8AC3E}">
        <p14:creationId xmlns:p14="http://schemas.microsoft.com/office/powerpoint/2010/main" val="3952357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231 Marcador de texto"/>
          <p:cNvSpPr>
            <a:spLocks noGrp="1"/>
          </p:cNvSpPr>
          <p:nvPr>
            <p:ph type="body" idx="10"/>
          </p:nvPr>
        </p:nvSpPr>
        <p:spPr>
          <a:xfrm>
            <a:off x="520504" y="368301"/>
            <a:ext cx="4220308" cy="39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l">
              <a:lnSpc>
                <a:spcPts val="2000"/>
              </a:lnSpc>
              <a:spcAft>
                <a:spcPts val="570"/>
              </a:spcAft>
            </a:pPr>
            <a:r>
              <a:rPr lang="es-ES" sz="2000" b="1" spc="40">
                <a:solidFill>
                  <a:srgbClr val="336699"/>
                </a:solidFill>
                <a:latin typeface="Tahoma" panose="22635452340000000000" pitchFamily="2"/>
              </a:rPr>
              <a:t>Fases de la licitación de la obra ... </a:t>
            </a:r>
          </a:p>
        </p:txBody>
      </p:sp>
      <p:sp>
        <p:nvSpPr>
          <p:cNvPr id="233" name="232 Marcador de texto"/>
          <p:cNvSpPr>
            <a:spLocks noGrp="1"/>
          </p:cNvSpPr>
          <p:nvPr>
            <p:ph type="body" idx="10"/>
          </p:nvPr>
        </p:nvSpPr>
        <p:spPr>
          <a:xfrm>
            <a:off x="191086" y="988061"/>
            <a:ext cx="4853354" cy="5589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670" rIns="0" bIns="0" anchor="t"/>
          <a:lstStyle/>
          <a:p>
            <a:pPr marL="137160" marR="0" indent="-137160" algn="l">
              <a:lnSpc>
                <a:spcPts val="2100"/>
              </a:lnSpc>
              <a:spcAft>
                <a:spcPts val="0"/>
              </a:spcAft>
            </a:pPr>
            <a:r>
              <a:rPr lang="es-ES" sz="2000" spc="0">
                <a:solidFill>
                  <a:srgbClr val="990000"/>
                </a:solidFill>
                <a:latin typeface="Lucida Console" panose="22635452340000000000"/>
              </a:rPr>
              <a:t>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 La valoración final debe tener en cuenta además los siguientes criterios: </a:t>
            </a:r>
          </a:p>
          <a:p>
            <a:pPr marL="822960" marR="0" indent="-365760" algn="just">
              <a:lnSpc>
                <a:spcPts val="2100"/>
              </a:lnSpc>
              <a:spcBef>
                <a:spcPts val="1510"/>
              </a:spcBef>
              <a:spcAft>
                <a:spcPts val="0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</a:t>
            </a:r>
            <a:r>
              <a:rPr lang="es-ES" sz="1800" b="1" spc="0">
                <a:solidFill>
                  <a:srgbClr val="000000"/>
                </a:solidFill>
                <a:latin typeface="Arial" panose="22635452340000000000" pitchFamily="2"/>
              </a:rPr>
              <a:t> Solvencia económica de la empresa 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para acabar la obra (y no quebrar en medio lo que sería muy perjudicial para los intereses de la diócesis). </a:t>
            </a:r>
          </a:p>
          <a:p>
            <a:pPr marL="457200" marR="960120" indent="0" algn="just">
              <a:lnSpc>
                <a:spcPts val="3500"/>
              </a:lnSpc>
              <a:spcBef>
                <a:spcPts val="5"/>
              </a:spcBef>
              <a:spcAft>
                <a:spcPts val="0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</a:t>
            </a:r>
            <a:r>
              <a:rPr lang="es-ES" sz="1800" b="1" spc="0">
                <a:solidFill>
                  <a:srgbClr val="000000"/>
                </a:solidFill>
                <a:latin typeface="Arial" panose="22635452340000000000" pitchFamily="2"/>
              </a:rPr>
              <a:t> Plazo de finalización de la obra. </a:t>
            </a: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</a:t>
            </a:r>
            <a:r>
              <a:rPr lang="es-ES" sz="1800" b="1" spc="0">
                <a:solidFill>
                  <a:srgbClr val="000000"/>
                </a:solidFill>
                <a:latin typeface="Arial" panose="22635452340000000000" pitchFamily="2"/>
              </a:rPr>
              <a:t> Referencias en obras similares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. </a:t>
            </a:r>
          </a:p>
          <a:p>
            <a:pPr marL="822960" marR="0" indent="-365760" algn="just">
              <a:lnSpc>
                <a:spcPts val="2100"/>
              </a:lnSpc>
              <a:spcBef>
                <a:spcPts val="1515"/>
              </a:spcBef>
              <a:spcAft>
                <a:spcPts val="0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</a:t>
            </a:r>
            <a:r>
              <a:rPr lang="es-ES" sz="1800" b="1" spc="0">
                <a:solidFill>
                  <a:srgbClr val="000000"/>
                </a:solidFill>
                <a:latin typeface="Arial" panose="22635452340000000000" pitchFamily="2"/>
              </a:rPr>
              <a:t> Condiciones de pago 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(aunque debe ser siempre mínimo a 30 días de la fecha de la certificación). </a:t>
            </a:r>
          </a:p>
          <a:p>
            <a:pPr marL="822960" marR="0" indent="-365760" algn="just">
              <a:lnSpc>
                <a:spcPts val="2100"/>
              </a:lnSpc>
              <a:spcBef>
                <a:spcPts val="1510"/>
              </a:spcBef>
              <a:spcAft>
                <a:spcPts val="1655"/>
              </a:spcAft>
            </a:pPr>
            <a:r>
              <a:rPr lang="es-ES" sz="1750" spc="-30">
                <a:solidFill>
                  <a:srgbClr val="990000"/>
                </a:solidFill>
                <a:latin typeface="Lucida Console" panose="22635452340000000000"/>
              </a:rPr>
              <a:t></a:t>
            </a:r>
            <a:r>
              <a:rPr lang="es-ES" sz="1800" b="1" spc="-30">
                <a:solidFill>
                  <a:srgbClr val="000000"/>
                </a:solidFill>
                <a:latin typeface="Arial" panose="22635452340000000000" pitchFamily="2"/>
              </a:rPr>
              <a:t> Equipo humano </a:t>
            </a:r>
            <a:r>
              <a:rPr lang="es-ES" sz="1800" spc="-30">
                <a:solidFill>
                  <a:srgbClr val="000000"/>
                </a:solidFill>
                <a:latin typeface="Arial" panose="22635452340000000000" pitchFamily="2"/>
              </a:rPr>
              <a:t>(experiencia de las personas que van a estar en el día a día de la obra). No es lo mismo un jefe de obra de 25 años que uno que tiene 20 años de experiencia. </a:t>
            </a:r>
          </a:p>
        </p:txBody>
      </p:sp>
      <p:sp>
        <p:nvSpPr>
          <p:cNvPr id="236" name="235 Marcador de texto"/>
          <p:cNvSpPr>
            <a:spLocks noGrp="1"/>
          </p:cNvSpPr>
          <p:nvPr>
            <p:ph type="body" idx="10"/>
          </p:nvPr>
        </p:nvSpPr>
        <p:spPr>
          <a:xfrm>
            <a:off x="4471768" y="6577966"/>
            <a:ext cx="236806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100" spc="85">
                <a:solidFill>
                  <a:srgbClr val="003366"/>
                </a:solidFill>
                <a:latin typeface="Tahoma" panose="22635452340000000000" pitchFamily="2"/>
              </a:rPr>
              <a:t>21 </a:t>
            </a:r>
          </a:p>
        </p:txBody>
      </p:sp>
    </p:spTree>
    <p:extLst>
      <p:ext uri="{BB962C8B-B14F-4D97-AF65-F5344CB8AC3E}">
        <p14:creationId xmlns:p14="http://schemas.microsoft.com/office/powerpoint/2010/main" val="3679604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238 Marcador de texto"/>
          <p:cNvSpPr>
            <a:spLocks noGrp="1"/>
          </p:cNvSpPr>
          <p:nvPr>
            <p:ph type="body" idx="10"/>
          </p:nvPr>
        </p:nvSpPr>
        <p:spPr>
          <a:xfrm>
            <a:off x="509368" y="368301"/>
            <a:ext cx="5275385" cy="39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l">
              <a:lnSpc>
                <a:spcPts val="2100"/>
              </a:lnSpc>
              <a:spcAft>
                <a:spcPts val="505"/>
              </a:spcAft>
            </a:pPr>
            <a:r>
              <a:rPr lang="es-ES" sz="2000" b="1" spc="0">
                <a:solidFill>
                  <a:srgbClr val="336699"/>
                </a:solidFill>
                <a:latin typeface="Tahoma" panose="22635452340000000000" pitchFamily="2"/>
              </a:rPr>
              <a:t>Selección y contratación del aparejador ... </a:t>
            </a:r>
          </a:p>
        </p:txBody>
      </p:sp>
      <p:sp>
        <p:nvSpPr>
          <p:cNvPr id="240" name="239 Marcador de texto"/>
          <p:cNvSpPr>
            <a:spLocks noGrp="1"/>
          </p:cNvSpPr>
          <p:nvPr>
            <p:ph type="body" idx="10"/>
          </p:nvPr>
        </p:nvSpPr>
        <p:spPr>
          <a:xfrm>
            <a:off x="6952371" y="926466"/>
            <a:ext cx="1933135" cy="3334385"/>
          </a:xfrm>
          <a:prstGeom prst="rect">
            <a:avLst/>
          </a:prstGeom>
          <a:solidFill>
            <a:srgbClr val="A40020"/>
          </a:solidFill>
          <a:ln w="0" cmpd="sng">
            <a:noFill/>
            <a:prstDash val="solid"/>
          </a:ln>
        </p:spPr>
        <p:txBody>
          <a:bodyPr vert="horz" lIns="0" tIns="37592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s-ES" sz="2000" b="1" spc="-55">
                <a:solidFill>
                  <a:srgbClr val="FFFFFF"/>
                </a:solidFill>
                <a:latin typeface="Arial" panose="22635452340000000000" pitchFamily="2"/>
              </a:rPr>
              <a:t>Se recomienda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b="1" spc="-50">
                <a:solidFill>
                  <a:srgbClr val="FFFFFF"/>
                </a:solidFill>
                <a:latin typeface="Arial" panose="22635452340000000000" pitchFamily="2"/>
              </a:rPr>
              <a:t>vivamente no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b="1" spc="-50">
                <a:solidFill>
                  <a:srgbClr val="FFFFFF"/>
                </a:solidFill>
                <a:latin typeface="Arial" panose="22635452340000000000" pitchFamily="2"/>
              </a:rPr>
              <a:t>dejar la gestión,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b="1" spc="-55">
                <a:solidFill>
                  <a:srgbClr val="FFFFFF"/>
                </a:solidFill>
                <a:latin typeface="Arial" panose="22635452340000000000" pitchFamily="2"/>
              </a:rPr>
              <a:t>por ejemplo de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b="1" spc="-55">
                <a:solidFill>
                  <a:srgbClr val="FFFFFF"/>
                </a:solidFill>
                <a:latin typeface="Arial" panose="22635452340000000000" pitchFamily="2"/>
              </a:rPr>
              <a:t>la construcción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b="1" spc="-60">
                <a:solidFill>
                  <a:srgbClr val="FFFFFF"/>
                </a:solidFill>
                <a:latin typeface="Arial" panose="22635452340000000000" pitchFamily="2"/>
              </a:rPr>
              <a:t>de una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b="1" spc="-60">
                <a:solidFill>
                  <a:srgbClr val="FFFFFF"/>
                </a:solidFill>
                <a:latin typeface="Arial" panose="22635452340000000000" pitchFamily="2"/>
              </a:rPr>
              <a:t>parroquia, en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b="1" spc="-70">
                <a:solidFill>
                  <a:srgbClr val="FFFFFF"/>
                </a:solidFill>
                <a:latin typeface="Arial" panose="22635452340000000000" pitchFamily="2"/>
              </a:rPr>
              <a:t>manos del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2705"/>
              </a:spcAft>
            </a:pPr>
            <a:r>
              <a:rPr lang="es-ES" sz="2000" b="1" spc="-65">
                <a:solidFill>
                  <a:srgbClr val="FFFFFF"/>
                </a:solidFill>
                <a:latin typeface="Arial" panose="22635452340000000000" pitchFamily="2"/>
              </a:rPr>
              <a:t>párroco. </a:t>
            </a:r>
          </a:p>
        </p:txBody>
      </p:sp>
      <p:sp>
        <p:nvSpPr>
          <p:cNvPr id="241" name="240 Marcador de texto"/>
          <p:cNvSpPr>
            <a:spLocks noGrp="1"/>
          </p:cNvSpPr>
          <p:nvPr>
            <p:ph type="body" idx="10"/>
          </p:nvPr>
        </p:nvSpPr>
        <p:spPr>
          <a:xfrm>
            <a:off x="191086" y="926466"/>
            <a:ext cx="6459415" cy="3401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0" rIns="0" bIns="0" anchor="t"/>
          <a:lstStyle/>
          <a:p>
            <a:pPr marL="137160" marR="0" indent="-137160" algn="just">
              <a:lnSpc>
                <a:spcPts val="2100"/>
              </a:lnSpc>
              <a:spcAft>
                <a:spcPts val="0"/>
              </a:spcAft>
            </a:pPr>
            <a:r>
              <a:rPr lang="es-ES" sz="1600" spc="0">
                <a:solidFill>
                  <a:srgbClr val="980101"/>
                </a:solidFill>
                <a:latin typeface="Lucida Console" panose="22635452340000000000"/>
              </a:rPr>
              <a:t>u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 En la mayor parte de las ocasiones </a:t>
            </a:r>
            <a:r>
              <a:rPr lang="es-ES" sz="1800" b="1" spc="0">
                <a:solidFill>
                  <a:srgbClr val="000000"/>
                </a:solidFill>
                <a:latin typeface="Arial" panose="22635452340000000000" pitchFamily="2"/>
              </a:rPr>
              <a:t>el arquitecto contratado propone un aparejador de su confianza 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para supervisar el día a día de la obra. </a:t>
            </a:r>
          </a:p>
          <a:p>
            <a:pPr marL="137160" marR="0" indent="-137160" algn="just">
              <a:lnSpc>
                <a:spcPts val="2100"/>
              </a:lnSpc>
              <a:spcBef>
                <a:spcPts val="1535"/>
              </a:spcBef>
              <a:spcAft>
                <a:spcPts val="0"/>
              </a:spcAft>
            </a:pPr>
            <a:r>
              <a:rPr lang="es-ES" sz="1750" spc="0">
                <a:solidFill>
                  <a:srgbClr val="980101"/>
                </a:solidFill>
                <a:latin typeface="Lucida Console" panose="22635452340000000000"/>
              </a:rPr>
              <a:t>u</a:t>
            </a:r>
            <a:r>
              <a:rPr lang="es-ES" sz="1800" b="1" spc="0">
                <a:solidFill>
                  <a:srgbClr val="000000"/>
                </a:solidFill>
                <a:latin typeface="Arial" panose="22635452340000000000" pitchFamily="2"/>
              </a:rPr>
              <a:t> Contratar a este aparejador es un error grave 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ya que la labor del aparejador fundamentalmente es vigilar y ser los ojos de la propiedad en lo que se refiere a arquitecto y constructora. </a:t>
            </a:r>
          </a:p>
          <a:p>
            <a:pPr marL="137160" marR="0" indent="-137160" algn="just">
              <a:lnSpc>
                <a:spcPts val="2100"/>
              </a:lnSpc>
              <a:spcBef>
                <a:spcPts val="1500"/>
              </a:spcBef>
              <a:spcAft>
                <a:spcPts val="0"/>
              </a:spcAft>
            </a:pPr>
            <a:r>
              <a:rPr lang="es-ES" sz="1750" spc="-40">
                <a:solidFill>
                  <a:srgbClr val="980101"/>
                </a:solidFill>
                <a:latin typeface="Lucida Console" panose="22635452340000000000"/>
              </a:rPr>
              <a:t>u</a:t>
            </a:r>
            <a:r>
              <a:rPr lang="es-ES" sz="1800" b="1" spc="-40">
                <a:solidFill>
                  <a:srgbClr val="000000"/>
                </a:solidFill>
                <a:latin typeface="Arial" panose="22635452340000000000" pitchFamily="2"/>
              </a:rPr>
              <a:t> Por tanto se recomienda vivamente contratar un aparejador de la confianza de la diócesis </a:t>
            </a:r>
            <a:r>
              <a:rPr lang="es-ES" sz="1800" spc="-40">
                <a:solidFill>
                  <a:srgbClr val="000000"/>
                </a:solidFill>
                <a:latin typeface="Arial" panose="22635452340000000000" pitchFamily="2"/>
              </a:rPr>
              <a:t>que no tenga ningún tipo de relación profesional con el arquitecto y la constructora. </a:t>
            </a:r>
          </a:p>
          <a:p>
            <a:pPr marL="137160" marR="0" indent="-137160" algn="just">
              <a:lnSpc>
                <a:spcPts val="2100"/>
              </a:lnSpc>
              <a:spcBef>
                <a:spcPts val="1230"/>
              </a:spcBef>
              <a:spcAft>
                <a:spcPts val="0"/>
              </a:spcAft>
            </a:pPr>
            <a:r>
              <a:rPr lang="es-ES" sz="1750" spc="-55">
                <a:solidFill>
                  <a:srgbClr val="980101"/>
                </a:solidFill>
                <a:latin typeface="Lucida Console" panose="22635452340000000000"/>
              </a:rPr>
              <a:t>u</a:t>
            </a:r>
            <a:r>
              <a:rPr lang="es-ES" sz="1800" spc="-55">
                <a:solidFill>
                  <a:srgbClr val="000000"/>
                </a:solidFill>
                <a:latin typeface="Arial" panose="22635452340000000000" pitchFamily="2"/>
              </a:rPr>
              <a:t> Sólo haciéndolo de esta manera se velará por los intereses de la </a:t>
            </a:r>
          </a:p>
        </p:txBody>
      </p:sp>
      <p:sp>
        <p:nvSpPr>
          <p:cNvPr id="242" name="241 Marcador de texto"/>
          <p:cNvSpPr>
            <a:spLocks noGrp="1"/>
          </p:cNvSpPr>
          <p:nvPr>
            <p:ph type="body" idx="10"/>
          </p:nvPr>
        </p:nvSpPr>
        <p:spPr>
          <a:xfrm>
            <a:off x="191086" y="4328160"/>
            <a:ext cx="934329" cy="243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just">
              <a:lnSpc>
                <a:spcPts val="2100"/>
              </a:lnSpc>
              <a:spcAft>
                <a:spcPts val="0"/>
              </a:spcAft>
            </a:pPr>
            <a:r>
              <a:rPr lang="es-ES" sz="1800" spc="-55">
                <a:solidFill>
                  <a:srgbClr val="000000"/>
                </a:solidFill>
                <a:latin typeface="Arial" panose="22635452340000000000" pitchFamily="2"/>
              </a:rPr>
              <a:t>diócesis. </a:t>
            </a:r>
          </a:p>
        </p:txBody>
      </p:sp>
      <p:sp>
        <p:nvSpPr>
          <p:cNvPr id="249" name="248 Marcador de texto"/>
          <p:cNvSpPr>
            <a:spLocks noGrp="1"/>
          </p:cNvSpPr>
          <p:nvPr>
            <p:ph type="body" idx="10"/>
          </p:nvPr>
        </p:nvSpPr>
        <p:spPr>
          <a:xfrm>
            <a:off x="4471768" y="6580506"/>
            <a:ext cx="256735" cy="165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100" spc="145">
                <a:solidFill>
                  <a:srgbClr val="133476"/>
                </a:solidFill>
                <a:latin typeface="Tahoma" panose="22635452340000000000" pitchFamily="2"/>
              </a:rPr>
              <a:t>22 </a:t>
            </a:r>
          </a:p>
        </p:txBody>
      </p:sp>
    </p:spTree>
    <p:extLst>
      <p:ext uri="{BB962C8B-B14F-4D97-AF65-F5344CB8AC3E}">
        <p14:creationId xmlns:p14="http://schemas.microsoft.com/office/powerpoint/2010/main" val="3626844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256 Marcador de texto"/>
          <p:cNvSpPr>
            <a:spLocks noGrp="1"/>
          </p:cNvSpPr>
          <p:nvPr>
            <p:ph type="body" idx="10"/>
          </p:nvPr>
        </p:nvSpPr>
        <p:spPr>
          <a:xfrm>
            <a:off x="509368" y="381001"/>
            <a:ext cx="2649415" cy="3816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9370" rIns="0" bIns="0" anchor="t"/>
          <a:lstStyle/>
          <a:p>
            <a:pPr marL="0" marR="0" indent="0" algn="l">
              <a:lnSpc>
                <a:spcPts val="2000"/>
              </a:lnSpc>
              <a:spcAft>
                <a:spcPts val="595"/>
              </a:spcAft>
            </a:pPr>
            <a:r>
              <a:rPr lang="es-ES" sz="1900" b="1" spc="-90">
                <a:solidFill>
                  <a:srgbClr val="336699"/>
                </a:solidFill>
                <a:latin typeface="Tahoma" panose="22635452340000000000" pitchFamily="2"/>
              </a:rPr>
              <a:t>Cierre del contrato ... </a:t>
            </a:r>
          </a:p>
        </p:txBody>
      </p:sp>
      <p:sp>
        <p:nvSpPr>
          <p:cNvPr id="258" name="257 Marcador de texto"/>
          <p:cNvSpPr>
            <a:spLocks noGrp="1"/>
          </p:cNvSpPr>
          <p:nvPr>
            <p:ph type="body" idx="10"/>
          </p:nvPr>
        </p:nvSpPr>
        <p:spPr>
          <a:xfrm>
            <a:off x="81475" y="1010286"/>
            <a:ext cx="5275385" cy="35960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274320" marR="91440" indent="-182880" algn="just">
              <a:lnSpc>
                <a:spcPts val="2100"/>
              </a:lnSpc>
              <a:spcAft>
                <a:spcPts val="0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 Desde la Vicesecretaria de Asuntos Económicos de la CEE se ha detectado al revisar a petición de la diócesis los contratos firmados en los últimos años en las obras que </a:t>
            </a:r>
            <a:r>
              <a:rPr lang="es-ES" sz="1800" b="1" spc="0">
                <a:solidFill>
                  <a:srgbClr val="000000"/>
                </a:solidFill>
                <a:latin typeface="Arial" panose="22635452340000000000" pitchFamily="2"/>
              </a:rPr>
              <a:t>se han firmado los contratos que ha presentado la constructora añadiendo alguna modificación. </a:t>
            </a:r>
            <a:r>
              <a:rPr lang="es-ES" sz="1800" b="1" u="sng" spc="0">
                <a:solidFill>
                  <a:srgbClr val="000000"/>
                </a:solidFill>
                <a:latin typeface="Arial" panose="22635452340000000000" pitchFamily="2"/>
              </a:rPr>
              <a:t>Esto no debe hacerse  NUNCA</a:t>
            </a:r>
            <a:r>
              <a:rPr lang="es-ES" sz="1800" u="sng" spc="0">
                <a:solidFill>
                  <a:srgbClr val="000000"/>
                </a:solidFill>
                <a:latin typeface="Arial" panose="22635452340000000000" pitchFamily="2"/>
              </a:rPr>
              <a:t>. </a:t>
            </a:r>
          </a:p>
          <a:p>
            <a:pPr marL="274320" marR="91440" indent="-182880" algn="just">
              <a:lnSpc>
                <a:spcPts val="2100"/>
              </a:lnSpc>
              <a:spcBef>
                <a:spcPts val="1490"/>
              </a:spcBef>
              <a:spcAft>
                <a:spcPts val="795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b="1" spc="0">
                <a:solidFill>
                  <a:srgbClr val="000000"/>
                </a:solidFill>
                <a:latin typeface="Arial" panose="22635452340000000000" pitchFamily="2"/>
              </a:rPr>
              <a:t> La diócesis debe tener un modelo de contrato (que puede tomar como base el que se propone aquí 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en el anexo I) que es el que se debe presentar las constructoras antes de confirmarles la adjudicación de la obra. </a:t>
            </a:r>
          </a:p>
        </p:txBody>
      </p:sp>
      <p:sp>
        <p:nvSpPr>
          <p:cNvPr id="261" name="260 Marcador de texto"/>
          <p:cNvSpPr>
            <a:spLocks noGrp="1"/>
          </p:cNvSpPr>
          <p:nvPr>
            <p:ph type="body" idx="10"/>
          </p:nvPr>
        </p:nvSpPr>
        <p:spPr>
          <a:xfrm>
            <a:off x="219222" y="4606290"/>
            <a:ext cx="8534400" cy="2150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-137160" algn="just">
              <a:lnSpc>
                <a:spcPts val="2100"/>
              </a:lnSpc>
              <a:spcAft>
                <a:spcPts val="0"/>
              </a:spcAft>
            </a:pPr>
            <a:r>
              <a:rPr lang="es-ES" sz="1750" spc="5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b="1" spc="5">
                <a:solidFill>
                  <a:srgbClr val="000000"/>
                </a:solidFill>
                <a:latin typeface="Arial" panose="22635452340000000000" pitchFamily="2"/>
              </a:rPr>
              <a:t> La obra no se debe adjudicar y luego negociar el contrato sino que la aceptación del contrato en todos sus términos es una condición necesaria para la adjudicación. </a:t>
            </a:r>
          </a:p>
          <a:p>
            <a:pPr marL="137160" marR="0" indent="-137160" algn="just">
              <a:lnSpc>
                <a:spcPts val="2100"/>
              </a:lnSpc>
              <a:spcBef>
                <a:spcPts val="1515"/>
              </a:spcBef>
              <a:spcAft>
                <a:spcPts val="0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u</a:t>
            </a:r>
            <a:r>
              <a:rPr lang="es-ES" sz="1800" b="1" spc="0">
                <a:solidFill>
                  <a:srgbClr val="000000"/>
                </a:solidFill>
                <a:latin typeface="Arial" panose="22635452340000000000" pitchFamily="2"/>
              </a:rPr>
              <a:t> En todo caso este proceso debe ser tutelado por un abogado de confianza 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de la diócesis (aún en el caso de tomar como base el que se propone en el anexo I). </a:t>
            </a:r>
            <a:r>
              <a:rPr lang="es-ES" sz="1800" b="1" spc="0">
                <a:solidFill>
                  <a:srgbClr val="000000"/>
                </a:solidFill>
                <a:latin typeface="Arial" panose="22635452340000000000" pitchFamily="2"/>
              </a:rPr>
              <a:t>Se recomienda que el abogado que se escoja no tenga menos de 15 años de </a:t>
            </a:r>
          </a:p>
          <a:p>
            <a:pPr marL="137160" marR="0" indent="0" algn="l">
              <a:lnSpc>
                <a:spcPts val="2100"/>
              </a:lnSpc>
              <a:spcBef>
                <a:spcPts val="45"/>
              </a:spcBef>
              <a:spcAft>
                <a:spcPts val="190"/>
              </a:spcAft>
              <a:tabLst>
                <a:tab pos="4663440" algn="l"/>
              </a:tabLst>
            </a:pPr>
            <a:r>
              <a:rPr lang="es-ES" sz="1800" b="1" spc="10">
                <a:solidFill>
                  <a:srgbClr val="000000"/>
                </a:solidFill>
                <a:latin typeface="Arial" panose="22635452340000000000" pitchFamily="2"/>
              </a:rPr>
              <a:t>experiencia </a:t>
            </a:r>
            <a:r>
              <a:rPr lang="es-ES" sz="1800" spc="10">
                <a:solidFill>
                  <a:srgbClr val="000000"/>
                </a:solidFill>
                <a:latin typeface="Arial" panose="22635452340000000000" pitchFamily="2"/>
              </a:rPr>
              <a:t>profesional. </a:t>
            </a:r>
            <a:r>
              <a:rPr lang="es-ES" sz="1100" spc="10">
                <a:solidFill>
                  <a:srgbClr val="003366"/>
                </a:solidFill>
                <a:latin typeface="Tahoma" panose="22635452340000000000" pitchFamily="2"/>
              </a:rPr>
              <a:t>23 </a:t>
            </a:r>
          </a:p>
        </p:txBody>
      </p:sp>
    </p:spTree>
    <p:extLst>
      <p:ext uri="{BB962C8B-B14F-4D97-AF65-F5344CB8AC3E}">
        <p14:creationId xmlns:p14="http://schemas.microsoft.com/office/powerpoint/2010/main" val="34010192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263 Marcador de texto"/>
          <p:cNvSpPr>
            <a:spLocks noGrp="1"/>
          </p:cNvSpPr>
          <p:nvPr>
            <p:ph type="body" idx="10"/>
          </p:nvPr>
        </p:nvSpPr>
        <p:spPr>
          <a:xfrm>
            <a:off x="509368" y="381001"/>
            <a:ext cx="3188677" cy="3816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830" rIns="0" bIns="0" anchor="t"/>
          <a:lstStyle/>
          <a:p>
            <a:pPr marL="0" marR="0" indent="0" algn="l">
              <a:lnSpc>
                <a:spcPts val="2100"/>
              </a:lnSpc>
              <a:spcAft>
                <a:spcPts val="505"/>
              </a:spcAft>
            </a:pPr>
            <a:r>
              <a:rPr lang="es-ES" sz="1950" b="1" spc="-125">
                <a:solidFill>
                  <a:srgbClr val="336699"/>
                </a:solidFill>
                <a:latin typeface="Tahoma" panose="22635452340000000000" pitchFamily="2"/>
              </a:rPr>
              <a:t>Seguimiento de la obra ... </a:t>
            </a:r>
          </a:p>
        </p:txBody>
      </p:sp>
      <p:sp>
        <p:nvSpPr>
          <p:cNvPr id="265" name="264 Marcador de texto"/>
          <p:cNvSpPr>
            <a:spLocks noGrp="1"/>
          </p:cNvSpPr>
          <p:nvPr>
            <p:ph type="body" idx="10"/>
          </p:nvPr>
        </p:nvSpPr>
        <p:spPr>
          <a:xfrm>
            <a:off x="191086" y="993141"/>
            <a:ext cx="5568462" cy="4520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137160" marR="0" indent="-137160" algn="just">
              <a:lnSpc>
                <a:spcPts val="2100"/>
              </a:lnSpc>
              <a:spcAft>
                <a:spcPts val="0"/>
              </a:spcAft>
            </a:pPr>
            <a:r>
              <a:rPr lang="es-ES" sz="1950" spc="-45">
                <a:solidFill>
                  <a:srgbClr val="990302"/>
                </a:solidFill>
                <a:latin typeface="Lucida Console" panose="22635452340000000000"/>
              </a:rPr>
              <a:t></a:t>
            </a:r>
            <a:r>
              <a:rPr lang="es-ES" sz="1800" b="1" spc="-45">
                <a:solidFill>
                  <a:srgbClr val="000000"/>
                </a:solidFill>
                <a:latin typeface="Arial" panose="22635452340000000000" pitchFamily="2"/>
              </a:rPr>
              <a:t> La obra tiene que tener un comité de seguimiento semanal </a:t>
            </a:r>
            <a:r>
              <a:rPr lang="es-ES" sz="1800" spc="-45">
                <a:solidFill>
                  <a:srgbClr val="000000"/>
                </a:solidFill>
                <a:latin typeface="Arial" panose="22635452340000000000" pitchFamily="2"/>
              </a:rPr>
              <a:t>con la presencia del arquitecto, del aparejador contratado por la propiedad y de los máximos órganos económicos responsables del proyecto. </a:t>
            </a:r>
          </a:p>
          <a:p>
            <a:pPr marL="137160" marR="0" indent="-137160" algn="just">
              <a:lnSpc>
                <a:spcPts val="2100"/>
              </a:lnSpc>
              <a:spcBef>
                <a:spcPts val="1515"/>
              </a:spcBef>
              <a:spcAft>
                <a:spcPts val="0"/>
              </a:spcAft>
            </a:pPr>
            <a:r>
              <a:rPr lang="es-ES" sz="1950" spc="0">
                <a:solidFill>
                  <a:srgbClr val="990302"/>
                </a:solidFill>
                <a:latin typeface="Lucida Console" panose="22635452340000000000"/>
              </a:rPr>
              <a:t></a:t>
            </a:r>
            <a:r>
              <a:rPr lang="es-ES" sz="1800" b="1" spc="0">
                <a:solidFill>
                  <a:srgbClr val="000000"/>
                </a:solidFill>
                <a:latin typeface="Arial" panose="22635452340000000000" pitchFamily="2"/>
              </a:rPr>
              <a:t> Este comité no debe tener potestad de aprobar modificaciones a las obras que incluyan una desviación del presupuesto contratado. </a:t>
            </a:r>
          </a:p>
          <a:p>
            <a:pPr marL="137160" marR="0" indent="-137160" algn="just">
              <a:lnSpc>
                <a:spcPts val="2100"/>
              </a:lnSpc>
              <a:spcBef>
                <a:spcPts val="1510"/>
              </a:spcBef>
              <a:spcAft>
                <a:spcPts val="2095"/>
              </a:spcAft>
            </a:pPr>
            <a:r>
              <a:rPr lang="es-ES" sz="1950" spc="0">
                <a:solidFill>
                  <a:srgbClr val="990302"/>
                </a:solidFill>
                <a:latin typeface="Lucida Console" panose="22635452340000000000"/>
              </a:rPr>
              <a:t>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 Como se propone en el modelo de contrato del anexo I </a:t>
            </a:r>
            <a:r>
              <a:rPr lang="es-ES" sz="1800" b="1" spc="0">
                <a:solidFill>
                  <a:srgbClr val="000000"/>
                </a:solidFill>
                <a:latin typeface="Arial" panose="22635452340000000000" pitchFamily="2"/>
              </a:rPr>
              <a:t>cualquier desviación que tenga repercusión económica en el coste final del proyecto debe ser aprobada 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al menos por el Sr. Obispo de la Diócesis, el ecónomo y cualesquiera personas relevantes decida la diócesis y debe ser firmada por todos ellos de manera conjunta en base a un informe previo. </a:t>
            </a:r>
          </a:p>
        </p:txBody>
      </p:sp>
      <p:sp>
        <p:nvSpPr>
          <p:cNvPr id="268" name="267 Marcador de texto"/>
          <p:cNvSpPr>
            <a:spLocks noGrp="1"/>
          </p:cNvSpPr>
          <p:nvPr>
            <p:ph type="body" idx="10"/>
          </p:nvPr>
        </p:nvSpPr>
        <p:spPr>
          <a:xfrm>
            <a:off x="880403" y="5513706"/>
            <a:ext cx="7435948" cy="765175"/>
          </a:xfrm>
          <a:prstGeom prst="rect">
            <a:avLst/>
          </a:prstGeom>
          <a:solidFill>
            <a:srgbClr val="A4001F"/>
          </a:solidFill>
          <a:ln w="0" cmpd="sng">
            <a:noFill/>
            <a:prstDash val="solid"/>
          </a:ln>
        </p:spPr>
        <p:txBody>
          <a:bodyPr vert="horz" lIns="0" tIns="250825" rIns="0" bIns="0" anchor="t"/>
          <a:lstStyle/>
          <a:p>
            <a:pPr marL="0" marR="0" indent="0" algn="ctr">
              <a:lnSpc>
                <a:spcPts val="2200"/>
              </a:lnSpc>
              <a:spcAft>
                <a:spcPts val="1710"/>
              </a:spcAft>
            </a:pPr>
            <a:r>
              <a:rPr lang="es-ES" sz="2000" b="1" spc="-45">
                <a:solidFill>
                  <a:srgbClr val="FFFFFF"/>
                </a:solidFill>
                <a:latin typeface="Arial" panose="22635452340000000000" pitchFamily="2"/>
              </a:rPr>
              <a:t>Es fundamental quitar el poder al arquitecto </a:t>
            </a:r>
          </a:p>
        </p:txBody>
      </p:sp>
      <p:sp>
        <p:nvSpPr>
          <p:cNvPr id="269" name="268 Marcador de texto"/>
          <p:cNvSpPr>
            <a:spLocks noGrp="1"/>
          </p:cNvSpPr>
          <p:nvPr>
            <p:ph type="body" idx="10"/>
          </p:nvPr>
        </p:nvSpPr>
        <p:spPr>
          <a:xfrm>
            <a:off x="4471768" y="6577966"/>
            <a:ext cx="262597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100" spc="160">
                <a:solidFill>
                  <a:srgbClr val="003366"/>
                </a:solidFill>
                <a:latin typeface="Tahoma" panose="22635452340000000000" pitchFamily="2"/>
              </a:rPr>
              <a:t>24 </a:t>
            </a:r>
          </a:p>
        </p:txBody>
      </p:sp>
    </p:spTree>
    <p:extLst>
      <p:ext uri="{BB962C8B-B14F-4D97-AF65-F5344CB8AC3E}">
        <p14:creationId xmlns:p14="http://schemas.microsoft.com/office/powerpoint/2010/main" val="400170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275 Marcador de texto"/>
          <p:cNvSpPr>
            <a:spLocks noGrp="1"/>
          </p:cNvSpPr>
          <p:nvPr>
            <p:ph type="body" idx="10"/>
          </p:nvPr>
        </p:nvSpPr>
        <p:spPr>
          <a:xfrm>
            <a:off x="520505" y="381001"/>
            <a:ext cx="3071446" cy="3816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830" rIns="0" bIns="0" anchor="t"/>
          <a:lstStyle/>
          <a:p>
            <a:pPr marL="0" marR="0" indent="0" algn="l">
              <a:lnSpc>
                <a:spcPts val="2100"/>
              </a:lnSpc>
              <a:spcAft>
                <a:spcPts val="525"/>
              </a:spcAft>
            </a:pPr>
            <a:r>
              <a:rPr lang="es-ES" sz="1950" b="1" spc="-70">
                <a:solidFill>
                  <a:srgbClr val="336699"/>
                </a:solidFill>
                <a:latin typeface="Tahoma" panose="22635452340000000000" pitchFamily="2"/>
              </a:rPr>
              <a:t>Liquidación de la obra ... </a:t>
            </a:r>
          </a:p>
        </p:txBody>
      </p:sp>
      <p:sp>
        <p:nvSpPr>
          <p:cNvPr id="277" name="276 Marcador de texto"/>
          <p:cNvSpPr>
            <a:spLocks noGrp="1"/>
          </p:cNvSpPr>
          <p:nvPr>
            <p:ph type="body" idx="10"/>
          </p:nvPr>
        </p:nvSpPr>
        <p:spPr>
          <a:xfrm>
            <a:off x="191086" y="993140"/>
            <a:ext cx="8346831" cy="6464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685" rIns="0" bIns="0" anchor="t"/>
          <a:lstStyle/>
          <a:p>
            <a:pPr marL="137160" marR="0" indent="-137160" algn="l">
              <a:lnSpc>
                <a:spcPts val="2100"/>
              </a:lnSpc>
              <a:spcAft>
                <a:spcPts val="570"/>
              </a:spcAft>
            </a:pPr>
            <a:r>
              <a:rPr lang="es-ES" sz="1950" spc="0">
                <a:solidFill>
                  <a:srgbClr val="930303"/>
                </a:solidFill>
                <a:latin typeface="Lucida Console" panose="22635452340000000000"/>
              </a:rPr>
              <a:t></a:t>
            </a:r>
            <a:r>
              <a:rPr lang="es-ES" sz="1800" spc="0">
                <a:solidFill>
                  <a:srgbClr val="030507"/>
                </a:solidFill>
                <a:latin typeface="Arial" panose="22635452340000000000" pitchFamily="2"/>
              </a:rPr>
              <a:t> La constructora siempre intentará a final cobrar algún plus para aumentar la rentabilidad de la obra. </a:t>
            </a:r>
          </a:p>
        </p:txBody>
      </p:sp>
      <p:sp>
        <p:nvSpPr>
          <p:cNvPr id="280" name="279 Marcador de texto"/>
          <p:cNvSpPr>
            <a:spLocks noGrp="1"/>
          </p:cNvSpPr>
          <p:nvPr>
            <p:ph type="body" idx="10"/>
          </p:nvPr>
        </p:nvSpPr>
        <p:spPr>
          <a:xfrm>
            <a:off x="191086" y="5001261"/>
            <a:ext cx="8346831" cy="716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/>
          <a:p>
            <a:pPr marL="137160" marR="0" indent="-137160" algn="l">
              <a:lnSpc>
                <a:spcPts val="2100"/>
              </a:lnSpc>
              <a:spcAft>
                <a:spcPts val="1150"/>
              </a:spcAft>
            </a:pPr>
            <a:r>
              <a:rPr lang="es-ES" sz="1950" spc="0">
                <a:solidFill>
                  <a:srgbClr val="930303"/>
                </a:solidFill>
                <a:latin typeface="Lucida Console" panose="22635452340000000000"/>
              </a:rPr>
              <a:t></a:t>
            </a:r>
            <a:r>
              <a:rPr lang="es-ES" sz="1800" spc="0">
                <a:solidFill>
                  <a:srgbClr val="030507"/>
                </a:solidFill>
                <a:latin typeface="Arial" panose="22635452340000000000" pitchFamily="2"/>
              </a:rPr>
              <a:t> Es en este momento donde tener un contrato bien cerrado es fundamental para no tener ninguna desviación ni costes adicionales. </a:t>
            </a:r>
          </a:p>
        </p:txBody>
      </p:sp>
      <p:sp>
        <p:nvSpPr>
          <p:cNvPr id="281" name="280 Marcador de texto"/>
          <p:cNvSpPr>
            <a:spLocks noGrp="1"/>
          </p:cNvSpPr>
          <p:nvPr>
            <p:ph type="body" idx="10"/>
          </p:nvPr>
        </p:nvSpPr>
        <p:spPr>
          <a:xfrm>
            <a:off x="880403" y="5718176"/>
            <a:ext cx="7435948" cy="758825"/>
          </a:xfrm>
          <a:prstGeom prst="rect">
            <a:avLst/>
          </a:prstGeom>
          <a:solidFill>
            <a:srgbClr val="A4001F"/>
          </a:solidFill>
          <a:ln w="0" cmpd="sng">
            <a:noFill/>
            <a:prstDash val="solid"/>
          </a:ln>
        </p:spPr>
        <p:txBody>
          <a:bodyPr vert="horz" lIns="0" tIns="292735" rIns="0" bIns="0" anchor="t"/>
          <a:lstStyle/>
          <a:p>
            <a:pPr marL="0" marR="0" indent="0" algn="ctr">
              <a:lnSpc>
                <a:spcPts val="1900"/>
              </a:lnSpc>
              <a:spcAft>
                <a:spcPts val="1710"/>
              </a:spcAft>
            </a:pPr>
            <a:r>
              <a:rPr lang="es-ES" sz="1950" b="1" spc="20">
                <a:solidFill>
                  <a:srgbClr val="FFFFFF"/>
                </a:solidFill>
                <a:latin typeface="Arial" panose="22635452340000000000" pitchFamily="2"/>
              </a:rPr>
              <a:t>El constructor por defecto “pierde en todas sus obras” </a:t>
            </a:r>
          </a:p>
        </p:txBody>
      </p:sp>
      <p:sp>
        <p:nvSpPr>
          <p:cNvPr id="282" name="281 Marcador de texto"/>
          <p:cNvSpPr>
            <a:spLocks noGrp="1"/>
          </p:cNvSpPr>
          <p:nvPr>
            <p:ph type="body" idx="10"/>
          </p:nvPr>
        </p:nvSpPr>
        <p:spPr>
          <a:xfrm>
            <a:off x="4471768" y="6583680"/>
            <a:ext cx="256735" cy="161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050" spc="160">
                <a:solidFill>
                  <a:srgbClr val="003366"/>
                </a:solidFill>
                <a:latin typeface="Tahoma" panose="22635452340000000000" pitchFamily="2"/>
              </a:rPr>
              <a:t>25 </a:t>
            </a:r>
          </a:p>
        </p:txBody>
      </p:sp>
    </p:spTree>
    <p:extLst>
      <p:ext uri="{BB962C8B-B14F-4D97-AF65-F5344CB8AC3E}">
        <p14:creationId xmlns:p14="http://schemas.microsoft.com/office/powerpoint/2010/main" val="23947123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288 Marcador de texto"/>
          <p:cNvSpPr>
            <a:spLocks noGrp="1"/>
          </p:cNvSpPr>
          <p:nvPr>
            <p:ph type="body" idx="10"/>
          </p:nvPr>
        </p:nvSpPr>
        <p:spPr>
          <a:xfrm>
            <a:off x="1375703" y="2335531"/>
            <a:ext cx="7596554" cy="4242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36220" rIns="0" bIns="0" anchor="t"/>
          <a:lstStyle/>
          <a:p>
            <a:pPr marL="0" marR="0" indent="0" algn="l">
              <a:lnSpc>
                <a:spcPts val="2000"/>
              </a:lnSpc>
              <a:spcAft>
                <a:spcPts val="29455"/>
              </a:spcAft>
            </a:pPr>
            <a:r>
              <a:rPr lang="es-ES" sz="1800" b="1" spc="-40">
                <a:solidFill>
                  <a:srgbClr val="000000"/>
                </a:solidFill>
                <a:latin typeface="Arial" panose="22635452340000000000" pitchFamily="2"/>
              </a:rPr>
              <a:t>Modelo de contrato para la contratación de obras </a:t>
            </a:r>
          </a:p>
        </p:txBody>
      </p:sp>
      <p:sp>
        <p:nvSpPr>
          <p:cNvPr id="290" name="289 Marcador de texto"/>
          <p:cNvSpPr>
            <a:spLocks noGrp="1"/>
          </p:cNvSpPr>
          <p:nvPr>
            <p:ph type="body" idx="10"/>
          </p:nvPr>
        </p:nvSpPr>
        <p:spPr>
          <a:xfrm>
            <a:off x="4471768" y="6577966"/>
            <a:ext cx="262597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100" spc="160">
                <a:solidFill>
                  <a:srgbClr val="003366"/>
                </a:solidFill>
                <a:latin typeface="Tahoma" panose="22635452340000000000" pitchFamily="2"/>
              </a:rPr>
              <a:t>26 </a:t>
            </a:r>
          </a:p>
        </p:txBody>
      </p:sp>
    </p:spTree>
    <p:extLst>
      <p:ext uri="{BB962C8B-B14F-4D97-AF65-F5344CB8AC3E}">
        <p14:creationId xmlns:p14="http://schemas.microsoft.com/office/powerpoint/2010/main" val="8749384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294 Marcador de texto"/>
          <p:cNvSpPr>
            <a:spLocks noGrp="1"/>
          </p:cNvSpPr>
          <p:nvPr>
            <p:ph type="body" idx="10"/>
          </p:nvPr>
        </p:nvSpPr>
        <p:spPr>
          <a:xfrm>
            <a:off x="520505" y="368301"/>
            <a:ext cx="6541477" cy="39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l">
              <a:lnSpc>
                <a:spcPts val="2100"/>
              </a:lnSpc>
              <a:spcAft>
                <a:spcPts val="525"/>
              </a:spcAft>
            </a:pPr>
            <a:r>
              <a:rPr lang="es-ES" sz="2000" b="1" spc="15">
                <a:solidFill>
                  <a:srgbClr val="336699"/>
                </a:solidFill>
                <a:latin typeface="Tahoma" panose="22635452340000000000" pitchFamily="2"/>
              </a:rPr>
              <a:t>Modelo de contrato para la contratación de obras ... </a:t>
            </a:r>
          </a:p>
        </p:txBody>
      </p:sp>
      <p:sp>
        <p:nvSpPr>
          <p:cNvPr id="296" name="295 Marcador de texto"/>
          <p:cNvSpPr>
            <a:spLocks noGrp="1"/>
          </p:cNvSpPr>
          <p:nvPr>
            <p:ph type="body" idx="10"/>
          </p:nvPr>
        </p:nvSpPr>
        <p:spPr>
          <a:xfrm>
            <a:off x="191086" y="988060"/>
            <a:ext cx="5849815" cy="5758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35" rIns="0" bIns="0" anchor="t"/>
          <a:lstStyle/>
          <a:p>
            <a:pPr marL="137160" marR="0" indent="-137160" algn="l">
              <a:lnSpc>
                <a:spcPts val="2100"/>
              </a:lnSpc>
              <a:spcAft>
                <a:spcPts val="0"/>
              </a:spcAft>
            </a:pPr>
            <a:r>
              <a:rPr lang="es-ES" sz="2000" spc="0">
                <a:solidFill>
                  <a:srgbClr val="990000"/>
                </a:solidFill>
                <a:latin typeface="Lucida Console" panose="22635452340000000000"/>
              </a:rPr>
              <a:t>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 Temas importantes a tener en cuenta del contrato propuesto: </a:t>
            </a:r>
          </a:p>
          <a:p>
            <a:pPr marL="822960" marR="0" indent="-365760" algn="just">
              <a:lnSpc>
                <a:spcPts val="2100"/>
              </a:lnSpc>
              <a:spcBef>
                <a:spcPts val="1510"/>
              </a:spcBef>
              <a:spcAft>
                <a:spcPts val="0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</a:t>
            </a:r>
            <a:r>
              <a:rPr lang="es-ES" sz="1800" b="1" spc="0">
                <a:solidFill>
                  <a:srgbClr val="000000"/>
                </a:solidFill>
                <a:latin typeface="Arial" panose="22635452340000000000" pitchFamily="2"/>
              </a:rPr>
              <a:t> Debe ser siempre revisado por una abogado de confianza de la diócesis, 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no lo debe modificar cualquiera a su mejor criterio. </a:t>
            </a:r>
          </a:p>
          <a:p>
            <a:pPr marL="457200" marR="0" indent="0" algn="l">
              <a:lnSpc>
                <a:spcPts val="2100"/>
              </a:lnSpc>
              <a:spcBef>
                <a:spcPts val="1515"/>
              </a:spcBef>
              <a:spcAft>
                <a:spcPts val="0"/>
              </a:spcAft>
            </a:pPr>
            <a:r>
              <a:rPr lang="es-ES" sz="1750" spc="20">
                <a:solidFill>
                  <a:srgbClr val="990000"/>
                </a:solidFill>
                <a:latin typeface="Lucida Console" panose="22635452340000000000"/>
              </a:rPr>
              <a:t></a:t>
            </a:r>
            <a:r>
              <a:rPr lang="es-ES" sz="1800" b="1" spc="20">
                <a:solidFill>
                  <a:srgbClr val="000000"/>
                </a:solidFill>
                <a:latin typeface="Arial" panose="22635452340000000000" pitchFamily="2"/>
              </a:rPr>
              <a:t> Es precio cerrado y llave en mano. </a:t>
            </a:r>
          </a:p>
          <a:p>
            <a:pPr marL="822960" marR="0" indent="-365760" algn="just">
              <a:lnSpc>
                <a:spcPts val="2100"/>
              </a:lnSpc>
              <a:spcBef>
                <a:spcPts val="1505"/>
              </a:spcBef>
              <a:spcAft>
                <a:spcPts val="0"/>
              </a:spcAft>
            </a:pPr>
            <a:r>
              <a:rPr lang="es-ES" sz="1750" spc="5">
                <a:solidFill>
                  <a:srgbClr val="990000"/>
                </a:solidFill>
                <a:latin typeface="Lucida Console" panose="22635452340000000000"/>
              </a:rPr>
              <a:t></a:t>
            </a:r>
            <a:r>
              <a:rPr lang="es-ES" sz="1800" b="1" spc="5">
                <a:solidFill>
                  <a:srgbClr val="000000"/>
                </a:solidFill>
                <a:latin typeface="Arial" panose="22635452340000000000" pitchFamily="2"/>
              </a:rPr>
              <a:t> Quita el poder al arquitecto y se lo da a la diócesis, </a:t>
            </a:r>
            <a:r>
              <a:rPr lang="es-ES" sz="1800" spc="5">
                <a:solidFill>
                  <a:srgbClr val="000000"/>
                </a:solidFill>
                <a:latin typeface="Arial" panose="22635452340000000000" pitchFamily="2"/>
              </a:rPr>
              <a:t>establece en si mismo procedimientos de control. </a:t>
            </a:r>
          </a:p>
          <a:p>
            <a:pPr marL="822960" marR="0" indent="-365760" algn="just">
              <a:lnSpc>
                <a:spcPts val="2100"/>
              </a:lnSpc>
              <a:spcBef>
                <a:spcPts val="1510"/>
              </a:spcBef>
              <a:spcAft>
                <a:spcPts val="0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</a:t>
            </a:r>
            <a:r>
              <a:rPr lang="es-ES" sz="1800" b="1" spc="0">
                <a:solidFill>
                  <a:srgbClr val="000000"/>
                </a:solidFill>
                <a:latin typeface="Arial" panose="22635452340000000000" pitchFamily="2"/>
              </a:rPr>
              <a:t> Debe utilizarse siempre con un buen proceso de licitación. </a:t>
            </a:r>
          </a:p>
          <a:p>
            <a:pPr marL="822960" marR="0" indent="-365760" algn="just">
              <a:lnSpc>
                <a:spcPts val="2100"/>
              </a:lnSpc>
              <a:spcBef>
                <a:spcPts val="1505"/>
              </a:spcBef>
              <a:spcAft>
                <a:spcPts val="0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</a:t>
            </a:r>
            <a:r>
              <a:rPr lang="es-ES" sz="1800" b="1" spc="0">
                <a:solidFill>
                  <a:srgbClr val="000000"/>
                </a:solidFill>
                <a:latin typeface="Arial" panose="22635452340000000000" pitchFamily="2"/>
              </a:rPr>
              <a:t> Debe darse como parte del pliego administrativo 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antes de comunicar cualquier adjudicación. </a:t>
            </a:r>
          </a:p>
          <a:p>
            <a:pPr marL="822960" marR="0" indent="-365760" algn="just">
              <a:lnSpc>
                <a:spcPts val="2100"/>
              </a:lnSpc>
              <a:spcBef>
                <a:spcPts val="1510"/>
              </a:spcBef>
              <a:spcAft>
                <a:spcPts val="0"/>
              </a:spcAft>
            </a:pPr>
            <a:r>
              <a:rPr lang="es-ES" sz="1750" spc="0">
                <a:solidFill>
                  <a:srgbClr val="990000"/>
                </a:solidFill>
                <a:latin typeface="Lucida Console" panose="22635452340000000000"/>
              </a:rPr>
              <a:t></a:t>
            </a:r>
            <a:r>
              <a:rPr lang="es-ES" sz="1800" b="1" spc="0">
                <a:solidFill>
                  <a:srgbClr val="000000"/>
                </a:solidFill>
                <a:latin typeface="Arial" panose="22635452340000000000" pitchFamily="2"/>
              </a:rPr>
              <a:t> Las palabras están jurídicamente medidas</a:t>
            </a:r>
            <a:r>
              <a:rPr lang="es-ES" sz="1800" spc="0">
                <a:solidFill>
                  <a:srgbClr val="000000"/>
                </a:solidFill>
                <a:latin typeface="Arial" panose="22635452340000000000" pitchFamily="2"/>
              </a:rPr>
              <a:t>, cuidado al cambiarlas hay muchas cosas que parecen lo mismo. </a:t>
            </a:r>
          </a:p>
          <a:p>
            <a:pPr marL="4663440" marR="0" indent="0" algn="l">
              <a:lnSpc>
                <a:spcPts val="1200"/>
              </a:lnSpc>
              <a:spcBef>
                <a:spcPts val="180"/>
              </a:spcBef>
              <a:spcAft>
                <a:spcPts val="0"/>
              </a:spcAft>
            </a:pPr>
            <a:r>
              <a:rPr lang="es-ES" sz="1100" spc="229">
                <a:solidFill>
                  <a:srgbClr val="003366"/>
                </a:solidFill>
                <a:latin typeface="Tahoma" panose="22635452340000000000" pitchFamily="2"/>
              </a:rPr>
              <a:t>27 </a:t>
            </a:r>
          </a:p>
        </p:txBody>
      </p:sp>
      <p:sp>
        <p:nvSpPr>
          <p:cNvPr id="299" name="298 Marcador de texto"/>
          <p:cNvSpPr>
            <a:spLocks noGrp="1"/>
          </p:cNvSpPr>
          <p:nvPr>
            <p:ph type="body" idx="10"/>
          </p:nvPr>
        </p:nvSpPr>
        <p:spPr>
          <a:xfrm>
            <a:off x="6350391" y="3715386"/>
            <a:ext cx="2425505" cy="2944495"/>
          </a:xfrm>
          <a:prstGeom prst="rect">
            <a:avLst/>
          </a:prstGeom>
          <a:solidFill>
            <a:srgbClr val="A40020"/>
          </a:solidFill>
          <a:ln w="0" cmpd="sng">
            <a:noFill/>
            <a:prstDash val="solid"/>
          </a:ln>
        </p:spPr>
        <p:txBody>
          <a:bodyPr vert="horz" lIns="0" tIns="3873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s-ES" sz="2000" b="1" spc="-60">
                <a:solidFill>
                  <a:srgbClr val="FFFFFF"/>
                </a:solidFill>
                <a:latin typeface="Arial" panose="22635452340000000000" pitchFamily="2"/>
              </a:rPr>
              <a:t>Este modelo puede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b="1" spc="-45">
                <a:solidFill>
                  <a:srgbClr val="FFFFFF"/>
                </a:solidFill>
                <a:latin typeface="Arial" panose="22635452340000000000" pitchFamily="2"/>
              </a:rPr>
              <a:t>ayudar a poder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b="1" spc="-50">
                <a:solidFill>
                  <a:srgbClr val="FFFFFF"/>
                </a:solidFill>
                <a:latin typeface="Arial" panose="22635452340000000000" pitchFamily="2"/>
              </a:rPr>
              <a:t>decir que NO a lo </a:t>
            </a:r>
          </a:p>
          <a:p>
            <a:pPr marL="0" marR="0" indent="0" algn="ctr">
              <a:lnSpc>
                <a:spcPts val="2200"/>
              </a:lnSpc>
              <a:spcBef>
                <a:spcPts val="15"/>
              </a:spcBef>
              <a:spcAft>
                <a:spcPts val="0"/>
              </a:spcAft>
            </a:pPr>
            <a:r>
              <a:rPr lang="es-ES" sz="2000" b="1" spc="-15">
                <a:solidFill>
                  <a:srgbClr val="FFFFFF"/>
                </a:solidFill>
                <a:latin typeface="Arial" panose="22635452340000000000" pitchFamily="2"/>
              </a:rPr>
              <a:t>largo de las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b="1" spc="-50">
                <a:solidFill>
                  <a:srgbClr val="FFFFFF"/>
                </a:solidFill>
                <a:latin typeface="Arial" panose="22635452340000000000" pitchFamily="2"/>
              </a:rPr>
              <a:t>diferentes fases del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b="1" spc="-55">
                <a:solidFill>
                  <a:srgbClr val="FFFFFF"/>
                </a:solidFill>
                <a:latin typeface="Arial" panose="22635452340000000000" pitchFamily="2"/>
              </a:rPr>
              <a:t>proyecto a las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b="1" spc="-55">
                <a:solidFill>
                  <a:srgbClr val="FFFFFF"/>
                </a:solidFill>
                <a:latin typeface="Arial" panose="22635452340000000000" pitchFamily="2"/>
              </a:rPr>
              <a:t>pretensiones de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b="1" spc="-55">
                <a:solidFill>
                  <a:srgbClr val="FFFFFF"/>
                </a:solidFill>
                <a:latin typeface="Arial" panose="22635452340000000000" pitchFamily="2"/>
              </a:rPr>
              <a:t>ampliación </a:t>
            </a:r>
          </a:p>
          <a:p>
            <a:pPr marL="0" marR="0" indent="0" algn="ctr">
              <a:lnSpc>
                <a:spcPts val="2200"/>
              </a:lnSpc>
              <a:spcBef>
                <a:spcPts val="15"/>
              </a:spcBef>
              <a:spcAft>
                <a:spcPts val="0"/>
              </a:spcAft>
            </a:pPr>
            <a:r>
              <a:rPr lang="es-ES" sz="2000" b="1" spc="-5">
                <a:solidFill>
                  <a:srgbClr val="FFFFFF"/>
                </a:solidFill>
                <a:latin typeface="Arial" panose="22635452340000000000" pitchFamily="2"/>
              </a:rPr>
              <a:t>económica del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55"/>
              </a:spcAft>
            </a:pPr>
            <a:r>
              <a:rPr lang="es-ES" sz="2000" b="1" spc="-40">
                <a:solidFill>
                  <a:srgbClr val="FFFFFF"/>
                </a:solidFill>
                <a:latin typeface="Arial" panose="22635452340000000000" pitchFamily="2"/>
              </a:rPr>
              <a:t>constructor </a:t>
            </a:r>
          </a:p>
        </p:txBody>
      </p:sp>
    </p:spTree>
    <p:extLst>
      <p:ext uri="{BB962C8B-B14F-4D97-AF65-F5344CB8AC3E}">
        <p14:creationId xmlns:p14="http://schemas.microsoft.com/office/powerpoint/2010/main" val="39615710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304 Marcador de texto"/>
          <p:cNvSpPr>
            <a:spLocks noGrp="1"/>
          </p:cNvSpPr>
          <p:nvPr>
            <p:ph type="body" idx="10"/>
          </p:nvPr>
        </p:nvSpPr>
        <p:spPr>
          <a:xfrm>
            <a:off x="0" y="393701"/>
            <a:ext cx="9144000" cy="368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548640" marR="0" indent="0" algn="l">
              <a:lnSpc>
                <a:spcPts val="2000"/>
              </a:lnSpc>
              <a:spcAft>
                <a:spcPts val="605"/>
              </a:spcAft>
            </a:pPr>
            <a:r>
              <a:rPr lang="es-ES" sz="1850" b="1" spc="-185">
                <a:solidFill>
                  <a:srgbClr val="346596"/>
                </a:solidFill>
                <a:latin typeface="Tahoma" panose="22635452340000000000" pitchFamily="2"/>
              </a:rPr>
              <a:t>En resumen ... </a:t>
            </a:r>
          </a:p>
        </p:txBody>
      </p:sp>
      <p:sp>
        <p:nvSpPr>
          <p:cNvPr id="306" name="305 Marcador de texto"/>
          <p:cNvSpPr>
            <a:spLocks noGrp="1"/>
          </p:cNvSpPr>
          <p:nvPr>
            <p:ph type="body" idx="10"/>
          </p:nvPr>
        </p:nvSpPr>
        <p:spPr>
          <a:xfrm>
            <a:off x="880403" y="5718176"/>
            <a:ext cx="7435948" cy="758825"/>
          </a:xfrm>
          <a:prstGeom prst="rect">
            <a:avLst/>
          </a:prstGeom>
          <a:solidFill>
            <a:srgbClr val="A40020"/>
          </a:solidFill>
          <a:ln w="0" cmpd="sng">
            <a:noFill/>
            <a:prstDash val="solid"/>
          </a:ln>
        </p:spPr>
        <p:txBody>
          <a:bodyPr vert="horz" lIns="0" tIns="10414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s-ES" sz="2000" b="1" spc="-50">
                <a:solidFill>
                  <a:srgbClr val="FFFFFF"/>
                </a:solidFill>
                <a:latin typeface="Arial" panose="22635452340000000000" pitchFamily="2"/>
              </a:rPr>
              <a:t>Como casi todas las cosas importantes sólo se consiguen en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560"/>
              </a:spcAft>
            </a:pPr>
            <a:r>
              <a:rPr lang="es-ES" sz="2000" b="1" spc="-5">
                <a:solidFill>
                  <a:srgbClr val="FFFFFF"/>
                </a:solidFill>
                <a:latin typeface="Arial" panose="22635452340000000000" pitchFamily="2"/>
              </a:rPr>
              <a:t>equipo </a:t>
            </a:r>
          </a:p>
        </p:txBody>
      </p:sp>
      <p:sp>
        <p:nvSpPr>
          <p:cNvPr id="309" name="308 Marcador de texto"/>
          <p:cNvSpPr>
            <a:spLocks noGrp="1"/>
          </p:cNvSpPr>
          <p:nvPr>
            <p:ph type="body" idx="10"/>
          </p:nvPr>
        </p:nvSpPr>
        <p:spPr>
          <a:xfrm>
            <a:off x="191086" y="1003301"/>
            <a:ext cx="2827606" cy="323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910" rIns="0" bIns="0" anchor="t"/>
          <a:lstStyle/>
          <a:p>
            <a:pPr marL="0" marR="0" indent="0" algn="l">
              <a:lnSpc>
                <a:spcPts val="1800"/>
              </a:lnSpc>
              <a:spcAft>
                <a:spcPts val="295"/>
              </a:spcAft>
            </a:pPr>
            <a:r>
              <a:rPr lang="es-ES" sz="1850" spc="-5">
                <a:solidFill>
                  <a:srgbClr val="A40020"/>
                </a:solidFill>
                <a:latin typeface="Lucida Console" panose="22635452340000000000"/>
              </a:rPr>
              <a:t></a:t>
            </a:r>
            <a:r>
              <a:rPr lang="es-ES" sz="1800" spc="-5">
                <a:solidFill>
                  <a:srgbClr val="000000"/>
                </a:solidFill>
                <a:latin typeface="Arial" panose="22635452340000000000" pitchFamily="2"/>
              </a:rPr>
              <a:t> Lo que necesitamos es el </a:t>
            </a:r>
            <a:r>
              <a:rPr lang="es-ES" sz="1500" spc="-5">
                <a:solidFill>
                  <a:srgbClr val="000000"/>
                </a:solidFill>
                <a:latin typeface="Arial" panose="22635452340000000000" pitchFamily="2"/>
              </a:rPr>
              <a:t>... </a:t>
            </a:r>
          </a:p>
        </p:txBody>
      </p:sp>
      <p:sp>
        <p:nvSpPr>
          <p:cNvPr id="310" name="309 Marcador de texto"/>
          <p:cNvSpPr>
            <a:spLocks noGrp="1"/>
          </p:cNvSpPr>
          <p:nvPr>
            <p:ph type="body" idx="10"/>
          </p:nvPr>
        </p:nvSpPr>
        <p:spPr>
          <a:xfrm>
            <a:off x="405033" y="1805940"/>
            <a:ext cx="1528103" cy="577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s-ES" sz="2000" b="1" spc="-105">
                <a:solidFill>
                  <a:srgbClr val="000000"/>
                </a:solidFill>
                <a:latin typeface="Arial" panose="22635452340000000000" pitchFamily="2"/>
              </a:rPr>
              <a:t>El Proceso de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b="1" spc="-60">
                <a:solidFill>
                  <a:srgbClr val="000000"/>
                </a:solidFill>
                <a:latin typeface="Arial" panose="22635452340000000000" pitchFamily="2"/>
              </a:rPr>
              <a:t>Licitación </a:t>
            </a:r>
          </a:p>
        </p:txBody>
      </p:sp>
      <p:sp>
        <p:nvSpPr>
          <p:cNvPr id="311" name="310 Marcador de texto"/>
          <p:cNvSpPr>
            <a:spLocks noGrp="1"/>
          </p:cNvSpPr>
          <p:nvPr>
            <p:ph type="body" idx="10"/>
          </p:nvPr>
        </p:nvSpPr>
        <p:spPr>
          <a:xfrm>
            <a:off x="7174523" y="1384935"/>
            <a:ext cx="1628922" cy="580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s-ES" sz="2000" b="1" spc="-100">
                <a:solidFill>
                  <a:srgbClr val="000000"/>
                </a:solidFill>
                <a:latin typeface="Arial" panose="22635452340000000000" pitchFamily="2"/>
              </a:rPr>
              <a:t>El Arquitecto y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b="1" spc="-40">
                <a:solidFill>
                  <a:srgbClr val="000000"/>
                </a:solidFill>
                <a:latin typeface="Arial" panose="22635452340000000000" pitchFamily="2"/>
              </a:rPr>
              <a:t>Aparejador </a:t>
            </a:r>
          </a:p>
        </p:txBody>
      </p:sp>
      <p:sp>
        <p:nvSpPr>
          <p:cNvPr id="312" name="311 Marcador de texto"/>
          <p:cNvSpPr>
            <a:spLocks noGrp="1"/>
          </p:cNvSpPr>
          <p:nvPr>
            <p:ph type="body" idx="10"/>
          </p:nvPr>
        </p:nvSpPr>
        <p:spPr>
          <a:xfrm>
            <a:off x="7315200" y="3585845"/>
            <a:ext cx="1240888" cy="288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s-ES" sz="2000" b="1" spc="-114">
                <a:solidFill>
                  <a:srgbClr val="000000"/>
                </a:solidFill>
                <a:latin typeface="Arial" panose="22635452340000000000" pitchFamily="2"/>
              </a:rPr>
              <a:t>El Contrato </a:t>
            </a:r>
          </a:p>
        </p:txBody>
      </p:sp>
      <p:sp>
        <p:nvSpPr>
          <p:cNvPr id="313" name="312 Marcador de texto"/>
          <p:cNvSpPr>
            <a:spLocks noGrp="1"/>
          </p:cNvSpPr>
          <p:nvPr>
            <p:ph type="body" idx="10"/>
          </p:nvPr>
        </p:nvSpPr>
        <p:spPr>
          <a:xfrm>
            <a:off x="503507" y="4384675"/>
            <a:ext cx="1331155" cy="288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s-ES" sz="2000" b="1" spc="-130">
                <a:solidFill>
                  <a:srgbClr val="000000"/>
                </a:solidFill>
                <a:latin typeface="Arial" panose="22635452340000000000" pitchFamily="2"/>
              </a:rPr>
              <a:t>El Ecónomo </a:t>
            </a:r>
          </a:p>
        </p:txBody>
      </p:sp>
      <p:sp>
        <p:nvSpPr>
          <p:cNvPr id="314" name="313 Marcador de texto"/>
          <p:cNvSpPr>
            <a:spLocks noGrp="1"/>
          </p:cNvSpPr>
          <p:nvPr>
            <p:ph type="body" idx="10"/>
          </p:nvPr>
        </p:nvSpPr>
        <p:spPr>
          <a:xfrm>
            <a:off x="4471767" y="6577966"/>
            <a:ext cx="264942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100" spc="165">
                <a:solidFill>
                  <a:srgbClr val="013365"/>
                </a:solidFill>
                <a:latin typeface="Tahoma" panose="22635452340000000000" pitchFamily="2"/>
              </a:rPr>
              <a:t>28 </a:t>
            </a:r>
          </a:p>
        </p:txBody>
      </p:sp>
    </p:spTree>
    <p:extLst>
      <p:ext uri="{BB962C8B-B14F-4D97-AF65-F5344CB8AC3E}">
        <p14:creationId xmlns:p14="http://schemas.microsoft.com/office/powerpoint/2010/main" val="25146219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320 Marcador de texto"/>
          <p:cNvSpPr>
            <a:spLocks noGrp="1"/>
          </p:cNvSpPr>
          <p:nvPr>
            <p:ph type="body" idx="10"/>
          </p:nvPr>
        </p:nvSpPr>
        <p:spPr>
          <a:xfrm>
            <a:off x="1375703" y="2335531"/>
            <a:ext cx="7596554" cy="4242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36220" rIns="0" bIns="0" anchor="t"/>
          <a:lstStyle/>
          <a:p>
            <a:pPr marL="0" marR="0" indent="0" algn="l">
              <a:lnSpc>
                <a:spcPts val="2000"/>
              </a:lnSpc>
              <a:spcAft>
                <a:spcPts val="29435"/>
              </a:spcAft>
            </a:pPr>
            <a:r>
              <a:rPr lang="es-ES" sz="1800" b="1" spc="-50">
                <a:solidFill>
                  <a:srgbClr val="000000"/>
                </a:solidFill>
                <a:latin typeface="Arial" panose="22635452340000000000" pitchFamily="2"/>
              </a:rPr>
              <a:t>Un último mensaje </a:t>
            </a:r>
          </a:p>
        </p:txBody>
      </p:sp>
      <p:sp>
        <p:nvSpPr>
          <p:cNvPr id="322" name="321 Marcador de texto"/>
          <p:cNvSpPr>
            <a:spLocks noGrp="1"/>
          </p:cNvSpPr>
          <p:nvPr>
            <p:ph type="body" idx="10"/>
          </p:nvPr>
        </p:nvSpPr>
        <p:spPr>
          <a:xfrm>
            <a:off x="4471767" y="6577966"/>
            <a:ext cx="264942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100" spc="165">
                <a:solidFill>
                  <a:srgbClr val="023363"/>
                </a:solidFill>
                <a:latin typeface="Tahoma" panose="22635452340000000000" pitchFamily="2"/>
              </a:rPr>
              <a:t>29 </a:t>
            </a:r>
          </a:p>
        </p:txBody>
      </p:sp>
    </p:spTree>
    <p:extLst>
      <p:ext uri="{BB962C8B-B14F-4D97-AF65-F5344CB8AC3E}">
        <p14:creationId xmlns:p14="http://schemas.microsoft.com/office/powerpoint/2010/main" val="19042422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326 Marcador de texto"/>
          <p:cNvSpPr>
            <a:spLocks noGrp="1"/>
          </p:cNvSpPr>
          <p:nvPr>
            <p:ph type="body" idx="10"/>
          </p:nvPr>
        </p:nvSpPr>
        <p:spPr>
          <a:xfrm>
            <a:off x="517574" y="368301"/>
            <a:ext cx="2321169" cy="39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2500"/>
              </a:lnSpc>
              <a:spcAft>
                <a:spcPts val="505"/>
              </a:spcAft>
            </a:pPr>
            <a:r>
              <a:rPr lang="es-ES" sz="2050" b="1" spc="150">
                <a:solidFill>
                  <a:srgbClr val="336699"/>
                </a:solidFill>
                <a:latin typeface="Tahoma" panose="22635452340000000000" pitchFamily="2"/>
              </a:rPr>
              <a:t>Un último mensaje </a:t>
            </a:r>
          </a:p>
        </p:txBody>
      </p:sp>
      <p:sp>
        <p:nvSpPr>
          <p:cNvPr id="328" name="327 Marcador de texto"/>
          <p:cNvSpPr>
            <a:spLocks noGrp="1"/>
          </p:cNvSpPr>
          <p:nvPr>
            <p:ph type="body" idx="10"/>
          </p:nvPr>
        </p:nvSpPr>
        <p:spPr>
          <a:xfrm>
            <a:off x="748518" y="1359536"/>
            <a:ext cx="7630551" cy="1734185"/>
          </a:xfrm>
          <a:prstGeom prst="rect">
            <a:avLst/>
          </a:prstGeom>
          <a:solidFill>
            <a:srgbClr val="A40020"/>
          </a:solidFill>
          <a:ln w="0" cmpd="sng">
            <a:noFill/>
            <a:prstDash val="solid"/>
          </a:ln>
        </p:spPr>
        <p:txBody>
          <a:bodyPr vert="horz" lIns="0" tIns="109855" rIns="0" bIns="0" anchor="t"/>
          <a:lstStyle/>
          <a:p>
            <a:pPr marL="0" marR="0" indent="0" algn="ctr">
              <a:lnSpc>
                <a:spcPts val="5900"/>
              </a:lnSpc>
              <a:spcAft>
                <a:spcPts val="0"/>
              </a:spcAft>
            </a:pPr>
            <a:r>
              <a:rPr lang="es-ES" sz="5400" b="1" spc="-25">
                <a:solidFill>
                  <a:srgbClr val="FFFFFF"/>
                </a:solidFill>
                <a:latin typeface="Arial" panose="22635452340000000000" pitchFamily="2"/>
              </a:rPr>
              <a:t>El que no pone a Dios </a:t>
            </a:r>
          </a:p>
          <a:p>
            <a:pPr marL="0" marR="0" indent="0" algn="ctr">
              <a:lnSpc>
                <a:spcPts val="5100"/>
              </a:lnSpc>
              <a:spcBef>
                <a:spcPts val="880"/>
              </a:spcBef>
              <a:spcAft>
                <a:spcPts val="475"/>
              </a:spcAft>
            </a:pPr>
            <a:r>
              <a:rPr lang="es-ES" sz="5300" b="1" spc="-295">
                <a:solidFill>
                  <a:srgbClr val="FFFFFF"/>
                </a:solidFill>
                <a:latin typeface="Arial" panose="22635452340000000000" pitchFamily="2"/>
              </a:rPr>
              <a:t>en sus cuentas... </a:t>
            </a:r>
          </a:p>
        </p:txBody>
      </p:sp>
      <p:sp>
        <p:nvSpPr>
          <p:cNvPr id="331" name="330 Marcador de texto"/>
          <p:cNvSpPr>
            <a:spLocks noGrp="1"/>
          </p:cNvSpPr>
          <p:nvPr>
            <p:ph type="body" idx="10"/>
          </p:nvPr>
        </p:nvSpPr>
        <p:spPr>
          <a:xfrm>
            <a:off x="748518" y="4297680"/>
            <a:ext cx="7630551" cy="1734820"/>
          </a:xfrm>
          <a:prstGeom prst="rect">
            <a:avLst/>
          </a:prstGeom>
          <a:solidFill>
            <a:srgbClr val="A40020"/>
          </a:solidFill>
          <a:ln w="0" cmpd="sng">
            <a:noFill/>
            <a:prstDash val="solid"/>
          </a:ln>
        </p:spPr>
        <p:txBody>
          <a:bodyPr vert="horz" lIns="0" tIns="26670" rIns="0" bIns="0" anchor="t"/>
          <a:lstStyle/>
          <a:p>
            <a:pPr marL="0" marR="0" indent="0" algn="ctr">
              <a:lnSpc>
                <a:spcPts val="6500"/>
              </a:lnSpc>
              <a:spcAft>
                <a:spcPts val="0"/>
              </a:spcAft>
            </a:pPr>
            <a:r>
              <a:rPr lang="es-ES" sz="6000" b="1" spc="-40">
                <a:solidFill>
                  <a:srgbClr val="FFFFFF"/>
                </a:solidFill>
                <a:latin typeface="Arial" panose="22635452340000000000" pitchFamily="2"/>
              </a:rPr>
              <a:t>Es que no sabe </a:t>
            </a:r>
          </a:p>
          <a:p>
            <a:pPr marL="0" marR="0" indent="0" algn="ctr">
              <a:lnSpc>
                <a:spcPts val="6300"/>
              </a:lnSpc>
              <a:spcBef>
                <a:spcPts val="85"/>
              </a:spcBef>
              <a:spcAft>
                <a:spcPts val="0"/>
              </a:spcAft>
            </a:pPr>
            <a:r>
              <a:rPr lang="es-ES" sz="6000" b="1" spc="-114">
                <a:solidFill>
                  <a:srgbClr val="FFFFFF"/>
                </a:solidFill>
                <a:latin typeface="Arial" panose="22635452340000000000" pitchFamily="2"/>
              </a:rPr>
              <a:t>contar. </a:t>
            </a:r>
          </a:p>
        </p:txBody>
      </p:sp>
      <p:sp>
        <p:nvSpPr>
          <p:cNvPr id="332" name="331 Marcador de texto"/>
          <p:cNvSpPr>
            <a:spLocks noGrp="1"/>
          </p:cNvSpPr>
          <p:nvPr>
            <p:ph type="body" idx="10"/>
          </p:nvPr>
        </p:nvSpPr>
        <p:spPr>
          <a:xfrm>
            <a:off x="4474699" y="6571615"/>
            <a:ext cx="262011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150" spc="145">
                <a:solidFill>
                  <a:srgbClr val="003366"/>
                </a:solidFill>
                <a:latin typeface="Tahoma" panose="22635452340000000000" pitchFamily="2"/>
              </a:rPr>
              <a:t>30 </a:t>
            </a:r>
          </a:p>
        </p:txBody>
      </p:sp>
    </p:spTree>
    <p:extLst>
      <p:ext uri="{BB962C8B-B14F-4D97-AF65-F5344CB8AC3E}">
        <p14:creationId xmlns:p14="http://schemas.microsoft.com/office/powerpoint/2010/main" val="13134742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95 Marcador de texto"/>
          <p:cNvSpPr>
            <a:spLocks noGrp="1"/>
          </p:cNvSpPr>
          <p:nvPr>
            <p:ph type="body" idx="10"/>
          </p:nvPr>
        </p:nvSpPr>
        <p:spPr>
          <a:xfrm>
            <a:off x="509368" y="355601"/>
            <a:ext cx="1359877" cy="4070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>
            <a:normAutofit fontScale="90000"/>
          </a:bodyPr>
          <a:lstStyle/>
          <a:p>
            <a:pPr marL="0" marR="0" indent="0" algn="l">
              <a:lnSpc>
                <a:spcPts val="2500"/>
              </a:lnSpc>
              <a:spcAft>
                <a:spcPts val="550"/>
              </a:spcAft>
            </a:pPr>
            <a:r>
              <a:rPr lang="es-ES" sz="2100" b="1" spc="60">
                <a:solidFill>
                  <a:srgbClr val="336699"/>
                </a:solidFill>
                <a:latin typeface="Tahoma" panose="22635452340000000000" pitchFamily="2"/>
              </a:rPr>
              <a:t>Conclusión </a:t>
            </a:r>
          </a:p>
        </p:txBody>
      </p:sp>
      <p:sp>
        <p:nvSpPr>
          <p:cNvPr id="97" name="96 Marcador de texto"/>
          <p:cNvSpPr>
            <a:spLocks noGrp="1"/>
          </p:cNvSpPr>
          <p:nvPr>
            <p:ph type="body" idx="10"/>
          </p:nvPr>
        </p:nvSpPr>
        <p:spPr>
          <a:xfrm>
            <a:off x="208084" y="908686"/>
            <a:ext cx="8018585" cy="440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5090" rIns="0" bIns="0" anchor="t">
            <a:normAutofit fontScale="90000"/>
          </a:bodyPr>
          <a:lstStyle/>
          <a:p>
            <a:pPr marL="0" marR="0" indent="0" algn="ctr">
              <a:lnSpc>
                <a:spcPts val="1800"/>
              </a:lnSpc>
              <a:spcAft>
                <a:spcPts val="35780"/>
              </a:spcAft>
            </a:pPr>
            <a:r>
              <a:rPr lang="es-ES" sz="2100" spc="-10">
                <a:solidFill>
                  <a:srgbClr val="A40020"/>
                </a:solidFill>
                <a:latin typeface="Lucida Console" panose="22635452340000000000"/>
              </a:rPr>
              <a:t></a:t>
            </a:r>
            <a:r>
              <a:rPr lang="es-ES" sz="1800" spc="-10">
                <a:solidFill>
                  <a:srgbClr val="000000"/>
                </a:solidFill>
                <a:latin typeface="Arial" panose="22635452340000000000" pitchFamily="2"/>
              </a:rPr>
              <a:t> Conclusión: </a:t>
            </a:r>
            <a:r>
              <a:rPr lang="es-ES" sz="1800" b="1" u="sng" spc="-10">
                <a:solidFill>
                  <a:srgbClr val="000000"/>
                </a:solidFill>
                <a:latin typeface="Arial" panose="22635452340000000000" pitchFamily="2"/>
              </a:rPr>
              <a:t>Necesitamos exprimir al máximo los recursos disponibles.</a:t>
            </a:r>
            <a:r>
              <a:rPr lang="es-ES" sz="1800" b="1" u="sng" spc="-10">
                <a:solidFill>
                  <a:srgbClr val="FFFFFF"/>
                </a:solidFill>
                <a:latin typeface="Arial" panose="22635452340000000000" pitchFamily="2"/>
              </a:rPr>
              <a:t>  </a:t>
            </a:r>
          </a:p>
        </p:txBody>
      </p:sp>
      <p:sp>
        <p:nvSpPr>
          <p:cNvPr id="98" name="97 Marcador de texto"/>
          <p:cNvSpPr>
            <a:spLocks noGrp="1"/>
          </p:cNvSpPr>
          <p:nvPr>
            <p:ph type="body" idx="10"/>
          </p:nvPr>
        </p:nvSpPr>
        <p:spPr>
          <a:xfrm>
            <a:off x="208085" y="1348740"/>
            <a:ext cx="103749" cy="4424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99" name="98 Marcador de texto"/>
          <p:cNvSpPr>
            <a:spLocks noGrp="1"/>
          </p:cNvSpPr>
          <p:nvPr>
            <p:ph type="body" idx="10"/>
          </p:nvPr>
        </p:nvSpPr>
        <p:spPr>
          <a:xfrm>
            <a:off x="880403" y="5772785"/>
            <a:ext cx="7413674" cy="631190"/>
          </a:xfrm>
          <a:prstGeom prst="rect">
            <a:avLst/>
          </a:prstGeom>
          <a:solidFill>
            <a:srgbClr val="A40020"/>
          </a:solidFill>
          <a:ln w="0" cmpd="sng">
            <a:noFill/>
            <a:prstDash val="solid"/>
          </a:ln>
        </p:spPr>
        <p:txBody>
          <a:bodyPr vert="horz" lIns="0" tIns="73025" rIns="0" bIns="0" anchor="t"/>
          <a:lstStyle/>
          <a:p>
            <a:pPr marL="0" marR="0" indent="0" algn="ctr">
              <a:lnSpc>
                <a:spcPts val="2000"/>
              </a:lnSpc>
              <a:spcAft>
                <a:spcPts val="290"/>
              </a:spcAft>
            </a:pPr>
            <a:r>
              <a:rPr lang="es-ES" sz="1800" b="1" spc="0">
                <a:solidFill>
                  <a:srgbClr val="FFFFFF"/>
                </a:solidFill>
                <a:latin typeface="Arial" panose="22635452340000000000" pitchFamily="2"/>
              </a:rPr>
              <a:t>En esta situación la mejora de la gestión de compras adquiere un </a:t>
            </a:r>
            <a:r>
              <a:t/>
            </a:r>
            <a:br/>
            <a:r>
              <a:rPr lang="es-ES" sz="1800" b="1" spc="0">
                <a:solidFill>
                  <a:srgbClr val="FFFFFF"/>
                </a:solidFill>
                <a:latin typeface="Arial" panose="22635452340000000000" pitchFamily="2"/>
              </a:rPr>
              <a:t>carácter fundamental </a:t>
            </a:r>
          </a:p>
        </p:txBody>
      </p:sp>
      <p:sp>
        <p:nvSpPr>
          <p:cNvPr id="100" name="99 Marcador de texto"/>
          <p:cNvSpPr>
            <a:spLocks noGrp="1"/>
          </p:cNvSpPr>
          <p:nvPr>
            <p:ph type="body" idx="10"/>
          </p:nvPr>
        </p:nvSpPr>
        <p:spPr>
          <a:xfrm>
            <a:off x="4513971" y="6577966"/>
            <a:ext cx="180535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100" spc="0">
                <a:solidFill>
                  <a:srgbClr val="003366"/>
                </a:solidFill>
                <a:latin typeface="Tahoma" panose="22635452340000000000" pitchFamily="2"/>
              </a:rPr>
              <a:t>7 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016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027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7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283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243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18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451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321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640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633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700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320 Marcador de texto"/>
          <p:cNvSpPr>
            <a:spLocks noGrp="1"/>
          </p:cNvSpPr>
          <p:nvPr>
            <p:ph type="body" idx="10"/>
          </p:nvPr>
        </p:nvSpPr>
        <p:spPr>
          <a:xfrm>
            <a:off x="1375703" y="2335531"/>
            <a:ext cx="7596554" cy="4242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36220" rIns="0" bIns="0" anchor="t"/>
          <a:lstStyle/>
          <a:p>
            <a:pPr marL="0" marR="0" indent="0" algn="l">
              <a:lnSpc>
                <a:spcPts val="2000"/>
              </a:lnSpc>
              <a:spcAft>
                <a:spcPts val="29435"/>
              </a:spcAft>
            </a:pPr>
            <a:r>
              <a:rPr lang="es-ES" sz="1800" b="1" spc="-50">
                <a:solidFill>
                  <a:srgbClr val="000000"/>
                </a:solidFill>
                <a:latin typeface="Arial" panose="22635452340000000000" pitchFamily="2"/>
              </a:rPr>
              <a:t>Un último mensaje </a:t>
            </a:r>
          </a:p>
        </p:txBody>
      </p:sp>
      <p:sp>
        <p:nvSpPr>
          <p:cNvPr id="322" name="321 Marcador de texto"/>
          <p:cNvSpPr>
            <a:spLocks noGrp="1"/>
          </p:cNvSpPr>
          <p:nvPr>
            <p:ph type="body" idx="10"/>
          </p:nvPr>
        </p:nvSpPr>
        <p:spPr>
          <a:xfrm>
            <a:off x="4471767" y="6577966"/>
            <a:ext cx="264942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100" spc="165">
                <a:solidFill>
                  <a:srgbClr val="023363"/>
                </a:solidFill>
                <a:latin typeface="Tahoma" panose="22635452340000000000" pitchFamily="2"/>
              </a:rPr>
              <a:t>29 </a:t>
            </a:r>
          </a:p>
        </p:txBody>
      </p:sp>
    </p:spTree>
    <p:extLst>
      <p:ext uri="{BB962C8B-B14F-4D97-AF65-F5344CB8AC3E}">
        <p14:creationId xmlns:p14="http://schemas.microsoft.com/office/powerpoint/2010/main" val="8887152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326 Marcador de texto"/>
          <p:cNvSpPr>
            <a:spLocks noGrp="1"/>
          </p:cNvSpPr>
          <p:nvPr>
            <p:ph type="body" idx="10"/>
          </p:nvPr>
        </p:nvSpPr>
        <p:spPr>
          <a:xfrm>
            <a:off x="517574" y="368301"/>
            <a:ext cx="2321169" cy="39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2500"/>
              </a:lnSpc>
              <a:spcAft>
                <a:spcPts val="505"/>
              </a:spcAft>
            </a:pPr>
            <a:r>
              <a:rPr lang="es-ES" sz="2050" b="1" spc="150">
                <a:solidFill>
                  <a:srgbClr val="336699"/>
                </a:solidFill>
                <a:latin typeface="Tahoma" panose="22635452340000000000" pitchFamily="2"/>
              </a:rPr>
              <a:t>Un último mensaje </a:t>
            </a:r>
          </a:p>
        </p:txBody>
      </p:sp>
      <p:sp>
        <p:nvSpPr>
          <p:cNvPr id="328" name="327 Marcador de texto"/>
          <p:cNvSpPr>
            <a:spLocks noGrp="1"/>
          </p:cNvSpPr>
          <p:nvPr>
            <p:ph type="body" idx="10"/>
          </p:nvPr>
        </p:nvSpPr>
        <p:spPr>
          <a:xfrm>
            <a:off x="748518" y="1359536"/>
            <a:ext cx="7630551" cy="1734185"/>
          </a:xfrm>
          <a:prstGeom prst="rect">
            <a:avLst/>
          </a:prstGeom>
          <a:solidFill>
            <a:srgbClr val="A40020"/>
          </a:solidFill>
          <a:ln w="0" cmpd="sng">
            <a:noFill/>
            <a:prstDash val="solid"/>
          </a:ln>
        </p:spPr>
        <p:txBody>
          <a:bodyPr vert="horz" lIns="0" tIns="109855" rIns="0" bIns="0" anchor="t"/>
          <a:lstStyle/>
          <a:p>
            <a:pPr marL="0" marR="0" indent="0" algn="ctr">
              <a:lnSpc>
                <a:spcPts val="5900"/>
              </a:lnSpc>
              <a:spcAft>
                <a:spcPts val="0"/>
              </a:spcAft>
            </a:pPr>
            <a:r>
              <a:rPr lang="es-ES" sz="5400" b="1" spc="-25">
                <a:solidFill>
                  <a:srgbClr val="FFFFFF"/>
                </a:solidFill>
                <a:latin typeface="Arial" panose="22635452340000000000" pitchFamily="2"/>
              </a:rPr>
              <a:t>El que no pone a Dios </a:t>
            </a:r>
          </a:p>
          <a:p>
            <a:pPr marL="0" marR="0" indent="0" algn="ctr">
              <a:lnSpc>
                <a:spcPts val="5100"/>
              </a:lnSpc>
              <a:spcBef>
                <a:spcPts val="880"/>
              </a:spcBef>
              <a:spcAft>
                <a:spcPts val="475"/>
              </a:spcAft>
            </a:pPr>
            <a:r>
              <a:rPr lang="es-ES" sz="5300" b="1" spc="-295">
                <a:solidFill>
                  <a:srgbClr val="FFFFFF"/>
                </a:solidFill>
                <a:latin typeface="Arial" panose="22635452340000000000" pitchFamily="2"/>
              </a:rPr>
              <a:t>en sus cuentas... </a:t>
            </a:r>
          </a:p>
        </p:txBody>
      </p:sp>
      <p:sp>
        <p:nvSpPr>
          <p:cNvPr id="331" name="330 Marcador de texto"/>
          <p:cNvSpPr>
            <a:spLocks noGrp="1"/>
          </p:cNvSpPr>
          <p:nvPr>
            <p:ph type="body" idx="10"/>
          </p:nvPr>
        </p:nvSpPr>
        <p:spPr>
          <a:xfrm>
            <a:off x="748518" y="4297680"/>
            <a:ext cx="7630551" cy="1734820"/>
          </a:xfrm>
          <a:prstGeom prst="rect">
            <a:avLst/>
          </a:prstGeom>
          <a:solidFill>
            <a:srgbClr val="A40020"/>
          </a:solidFill>
          <a:ln w="0" cmpd="sng">
            <a:noFill/>
            <a:prstDash val="solid"/>
          </a:ln>
        </p:spPr>
        <p:txBody>
          <a:bodyPr vert="horz" lIns="0" tIns="26670" rIns="0" bIns="0" anchor="t"/>
          <a:lstStyle/>
          <a:p>
            <a:pPr marL="0" marR="0" indent="0" algn="ctr">
              <a:lnSpc>
                <a:spcPts val="6500"/>
              </a:lnSpc>
              <a:spcAft>
                <a:spcPts val="0"/>
              </a:spcAft>
            </a:pPr>
            <a:r>
              <a:rPr lang="es-ES" sz="6000" b="1" spc="-40">
                <a:solidFill>
                  <a:srgbClr val="FFFFFF"/>
                </a:solidFill>
                <a:latin typeface="Arial" panose="22635452340000000000" pitchFamily="2"/>
              </a:rPr>
              <a:t>Es que no sabe </a:t>
            </a:r>
          </a:p>
          <a:p>
            <a:pPr marL="0" marR="0" indent="0" algn="ctr">
              <a:lnSpc>
                <a:spcPts val="6300"/>
              </a:lnSpc>
              <a:spcBef>
                <a:spcPts val="85"/>
              </a:spcBef>
              <a:spcAft>
                <a:spcPts val="0"/>
              </a:spcAft>
            </a:pPr>
            <a:r>
              <a:rPr lang="es-ES" sz="6000" b="1" spc="-114">
                <a:solidFill>
                  <a:srgbClr val="FFFFFF"/>
                </a:solidFill>
                <a:latin typeface="Arial" panose="22635452340000000000" pitchFamily="2"/>
              </a:rPr>
              <a:t>contar. </a:t>
            </a:r>
          </a:p>
        </p:txBody>
      </p:sp>
      <p:sp>
        <p:nvSpPr>
          <p:cNvPr id="332" name="331 Marcador de texto"/>
          <p:cNvSpPr>
            <a:spLocks noGrp="1"/>
          </p:cNvSpPr>
          <p:nvPr>
            <p:ph type="body" idx="10"/>
          </p:nvPr>
        </p:nvSpPr>
        <p:spPr>
          <a:xfrm>
            <a:off x="4474699" y="6571615"/>
            <a:ext cx="262011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150" spc="145">
                <a:solidFill>
                  <a:srgbClr val="003366"/>
                </a:solidFill>
                <a:latin typeface="Tahoma" panose="22635452340000000000" pitchFamily="2"/>
              </a:rPr>
              <a:t>30 </a:t>
            </a:r>
          </a:p>
        </p:txBody>
      </p:sp>
    </p:spTree>
    <p:extLst>
      <p:ext uri="{BB962C8B-B14F-4D97-AF65-F5344CB8AC3E}">
        <p14:creationId xmlns:p14="http://schemas.microsoft.com/office/powerpoint/2010/main" val="296539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651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52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5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807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172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311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407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628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728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3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30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320 Marcador de texto"/>
          <p:cNvSpPr>
            <a:spLocks noGrp="1"/>
          </p:cNvSpPr>
          <p:nvPr>
            <p:ph type="body" idx="10"/>
          </p:nvPr>
        </p:nvSpPr>
        <p:spPr>
          <a:xfrm>
            <a:off x="1375703" y="2335531"/>
            <a:ext cx="7596554" cy="4242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36220" rIns="0" bIns="0" anchor="t"/>
          <a:lstStyle/>
          <a:p>
            <a:pPr marL="0" marR="0" indent="0" algn="l">
              <a:lnSpc>
                <a:spcPts val="2000"/>
              </a:lnSpc>
              <a:spcAft>
                <a:spcPts val="29435"/>
              </a:spcAft>
            </a:pPr>
            <a:r>
              <a:rPr lang="es-ES" sz="1800" b="1" spc="-50">
                <a:solidFill>
                  <a:srgbClr val="000000"/>
                </a:solidFill>
                <a:latin typeface="Arial" panose="22635452340000000000" pitchFamily="2"/>
              </a:rPr>
              <a:t>Un último mensaje </a:t>
            </a:r>
          </a:p>
        </p:txBody>
      </p:sp>
      <p:sp>
        <p:nvSpPr>
          <p:cNvPr id="322" name="321 Marcador de texto"/>
          <p:cNvSpPr>
            <a:spLocks noGrp="1"/>
          </p:cNvSpPr>
          <p:nvPr>
            <p:ph type="body" idx="10"/>
          </p:nvPr>
        </p:nvSpPr>
        <p:spPr>
          <a:xfrm>
            <a:off x="4471767" y="6577966"/>
            <a:ext cx="264942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100" spc="165">
                <a:solidFill>
                  <a:srgbClr val="023363"/>
                </a:solidFill>
                <a:latin typeface="Tahoma" panose="22635452340000000000" pitchFamily="2"/>
              </a:rPr>
              <a:t>29 </a:t>
            </a:r>
          </a:p>
        </p:txBody>
      </p:sp>
    </p:spTree>
    <p:extLst>
      <p:ext uri="{BB962C8B-B14F-4D97-AF65-F5344CB8AC3E}">
        <p14:creationId xmlns:p14="http://schemas.microsoft.com/office/powerpoint/2010/main" val="22458396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326 Marcador de texto"/>
          <p:cNvSpPr>
            <a:spLocks noGrp="1"/>
          </p:cNvSpPr>
          <p:nvPr>
            <p:ph type="body" idx="10"/>
          </p:nvPr>
        </p:nvSpPr>
        <p:spPr>
          <a:xfrm>
            <a:off x="517574" y="368301"/>
            <a:ext cx="2321169" cy="39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2500"/>
              </a:lnSpc>
              <a:spcAft>
                <a:spcPts val="505"/>
              </a:spcAft>
            </a:pPr>
            <a:r>
              <a:rPr lang="es-ES" sz="2050" b="1" spc="150">
                <a:solidFill>
                  <a:srgbClr val="336699"/>
                </a:solidFill>
                <a:latin typeface="Tahoma" panose="22635452340000000000" pitchFamily="2"/>
              </a:rPr>
              <a:t>Un último mensaje </a:t>
            </a:r>
          </a:p>
        </p:txBody>
      </p:sp>
      <p:sp>
        <p:nvSpPr>
          <p:cNvPr id="328" name="327 Marcador de texto"/>
          <p:cNvSpPr>
            <a:spLocks noGrp="1"/>
          </p:cNvSpPr>
          <p:nvPr>
            <p:ph type="body" idx="10"/>
          </p:nvPr>
        </p:nvSpPr>
        <p:spPr>
          <a:xfrm>
            <a:off x="748518" y="1359536"/>
            <a:ext cx="7630551" cy="1734185"/>
          </a:xfrm>
          <a:prstGeom prst="rect">
            <a:avLst/>
          </a:prstGeom>
          <a:solidFill>
            <a:srgbClr val="A40020"/>
          </a:solidFill>
          <a:ln w="0" cmpd="sng">
            <a:noFill/>
            <a:prstDash val="solid"/>
          </a:ln>
        </p:spPr>
        <p:txBody>
          <a:bodyPr vert="horz" lIns="0" tIns="109855" rIns="0" bIns="0" anchor="t"/>
          <a:lstStyle/>
          <a:p>
            <a:pPr marL="0" marR="0" indent="0" algn="ctr">
              <a:lnSpc>
                <a:spcPts val="5900"/>
              </a:lnSpc>
              <a:spcAft>
                <a:spcPts val="0"/>
              </a:spcAft>
            </a:pPr>
            <a:r>
              <a:rPr lang="es-ES" sz="5400" b="1" spc="-25">
                <a:solidFill>
                  <a:srgbClr val="FFFFFF"/>
                </a:solidFill>
                <a:latin typeface="Arial" panose="22635452340000000000" pitchFamily="2"/>
              </a:rPr>
              <a:t>El que no pone a Dios </a:t>
            </a:r>
          </a:p>
          <a:p>
            <a:pPr marL="0" marR="0" indent="0" algn="ctr">
              <a:lnSpc>
                <a:spcPts val="5100"/>
              </a:lnSpc>
              <a:spcBef>
                <a:spcPts val="880"/>
              </a:spcBef>
              <a:spcAft>
                <a:spcPts val="475"/>
              </a:spcAft>
            </a:pPr>
            <a:r>
              <a:rPr lang="es-ES" sz="5300" b="1" spc="-295">
                <a:solidFill>
                  <a:srgbClr val="FFFFFF"/>
                </a:solidFill>
                <a:latin typeface="Arial" panose="22635452340000000000" pitchFamily="2"/>
              </a:rPr>
              <a:t>en sus cuentas... </a:t>
            </a:r>
          </a:p>
        </p:txBody>
      </p:sp>
      <p:sp>
        <p:nvSpPr>
          <p:cNvPr id="331" name="330 Marcador de texto"/>
          <p:cNvSpPr>
            <a:spLocks noGrp="1"/>
          </p:cNvSpPr>
          <p:nvPr>
            <p:ph type="body" idx="10"/>
          </p:nvPr>
        </p:nvSpPr>
        <p:spPr>
          <a:xfrm>
            <a:off x="748518" y="4297680"/>
            <a:ext cx="7630551" cy="1734820"/>
          </a:xfrm>
          <a:prstGeom prst="rect">
            <a:avLst/>
          </a:prstGeom>
          <a:solidFill>
            <a:srgbClr val="A40020"/>
          </a:solidFill>
          <a:ln w="0" cmpd="sng">
            <a:noFill/>
            <a:prstDash val="solid"/>
          </a:ln>
        </p:spPr>
        <p:txBody>
          <a:bodyPr vert="horz" lIns="0" tIns="26670" rIns="0" bIns="0" anchor="t"/>
          <a:lstStyle/>
          <a:p>
            <a:pPr marL="0" marR="0" indent="0" algn="ctr">
              <a:lnSpc>
                <a:spcPts val="6500"/>
              </a:lnSpc>
              <a:spcAft>
                <a:spcPts val="0"/>
              </a:spcAft>
            </a:pPr>
            <a:r>
              <a:rPr lang="es-ES" sz="6000" b="1" spc="-40">
                <a:solidFill>
                  <a:srgbClr val="FFFFFF"/>
                </a:solidFill>
                <a:latin typeface="Arial" panose="22635452340000000000" pitchFamily="2"/>
              </a:rPr>
              <a:t>Es que no sabe </a:t>
            </a:r>
          </a:p>
          <a:p>
            <a:pPr marL="0" marR="0" indent="0" algn="ctr">
              <a:lnSpc>
                <a:spcPts val="6300"/>
              </a:lnSpc>
              <a:spcBef>
                <a:spcPts val="85"/>
              </a:spcBef>
              <a:spcAft>
                <a:spcPts val="0"/>
              </a:spcAft>
            </a:pPr>
            <a:r>
              <a:rPr lang="es-ES" sz="6000" b="1" spc="-114">
                <a:solidFill>
                  <a:srgbClr val="FFFFFF"/>
                </a:solidFill>
                <a:latin typeface="Arial" panose="22635452340000000000" pitchFamily="2"/>
              </a:rPr>
              <a:t>contar. </a:t>
            </a:r>
          </a:p>
        </p:txBody>
      </p:sp>
      <p:sp>
        <p:nvSpPr>
          <p:cNvPr id="332" name="331 Marcador de texto"/>
          <p:cNvSpPr>
            <a:spLocks noGrp="1"/>
          </p:cNvSpPr>
          <p:nvPr>
            <p:ph type="body" idx="10"/>
          </p:nvPr>
        </p:nvSpPr>
        <p:spPr>
          <a:xfrm>
            <a:off x="4474699" y="6571615"/>
            <a:ext cx="262011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s-ES" sz="1150" spc="145">
                <a:solidFill>
                  <a:srgbClr val="003366"/>
                </a:solidFill>
                <a:latin typeface="Tahoma" panose="22635452340000000000" pitchFamily="2"/>
              </a:rPr>
              <a:t>30 </a:t>
            </a:r>
          </a:p>
        </p:txBody>
      </p:sp>
    </p:spTree>
    <p:extLst>
      <p:ext uri="{BB962C8B-B14F-4D97-AF65-F5344CB8AC3E}">
        <p14:creationId xmlns:p14="http://schemas.microsoft.com/office/powerpoint/2010/main" val="235271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3B7-A393-4AF3-B74D-46C06FA21836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084B-4CD7-4555-9D1A-9F48D69FD4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F53B7-A393-4AF3-B74D-46C06FA21836}" type="datetimeFigureOut">
              <a:rPr lang="es-ES" smtClean="0"/>
              <a:pPr/>
              <a:t>18/12/2022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B084B-4CD7-4555-9D1A-9F48D69FD4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r="11839"/>
          <a:stretch>
            <a:fillRect/>
          </a:stretch>
        </p:blipFill>
        <p:spPr bwMode="auto">
          <a:xfrm>
            <a:off x="0" y="0"/>
            <a:ext cx="91424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s-ES" altLang="es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s-ES" altLang="es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564FC96-96E1-4390-83F3-BA0ECB5CD774}" type="slidenum">
              <a:rPr kumimoji="1" lang="es-ES" altLang="es-ES" smtClean="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kumimoji="1" lang="es-ES" altLang="es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143000"/>
            <a:ext cx="9142413" cy="152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0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82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F53B7-A393-4AF3-B74D-46C06FA218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B084B-4CD7-4555-9D1A-9F48D69FD4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4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F53B7-A393-4AF3-B74D-46C06FA218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B084B-4CD7-4555-9D1A-9F48D69FD4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7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11" Type="http://schemas.openxmlformats.org/officeDocument/2006/relationships/slide" Target="slide11.xml"/><Relationship Id="rId5" Type="http://schemas.openxmlformats.org/officeDocument/2006/relationships/slide" Target="slide6.xml"/><Relationship Id="rId10" Type="http://schemas.openxmlformats.org/officeDocument/2006/relationships/slide" Target="slide14.xml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24944"/>
            <a:ext cx="7772400" cy="1132892"/>
          </a:xfrm>
          <a:noFill/>
          <a:ln/>
        </p:spPr>
        <p:txBody>
          <a:bodyPr/>
          <a:lstStyle/>
          <a:p>
            <a:r>
              <a:rPr lang="es-ES" altLang="es-ES" sz="2800" dirty="0">
                <a:solidFill>
                  <a:srgbClr val="FF0000"/>
                </a:solidFill>
              </a:rPr>
              <a:t>COLUMBARIOS</a:t>
            </a:r>
            <a:r>
              <a:rPr lang="es-ES" altLang="es-ES" sz="2800" dirty="0"/>
              <a:t/>
            </a:r>
            <a:br>
              <a:rPr lang="es-ES" altLang="es-ES" sz="2800" dirty="0"/>
            </a:br>
            <a:r>
              <a:rPr lang="es-ES" altLang="es-ES" sz="2800" dirty="0"/>
              <a:t>REGIMEN JURIDICO Y FISCAL. GESTION FINANCIERA Y ECONOMICA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19600"/>
            <a:ext cx="7086600" cy="1752600"/>
          </a:xfrm>
          <a:noFill/>
          <a:ln/>
        </p:spPr>
        <p:txBody>
          <a:bodyPr/>
          <a:lstStyle/>
          <a:p>
            <a:r>
              <a:rPr lang="es-ES_tradnl" altLang="es-ES" sz="5400" b="1" dirty="0">
                <a:solidFill>
                  <a:srgbClr val="02CA9A"/>
                </a:solidFill>
                <a:latin typeface="Gloucester MT Extra Condensed" pitchFamily="18" charset="0"/>
              </a:rPr>
              <a:t>ALBERTO BENITO-PEREGRINA</a:t>
            </a:r>
            <a:endParaRPr lang="es-ES" altLang="es-ES" sz="5400" b="1" dirty="0">
              <a:solidFill>
                <a:srgbClr val="02CA9A"/>
              </a:solidFill>
              <a:latin typeface="Gloucester MT Extra Condensed" pitchFamily="18" charset="0"/>
            </a:endParaRPr>
          </a:p>
          <a:p>
            <a:r>
              <a:rPr lang="es-ES_tradnl" altLang="es-ES" b="1" dirty="0">
                <a:solidFill>
                  <a:srgbClr val="FFFF00"/>
                </a:solidFill>
                <a:latin typeface="Georgia" pitchFamily="18" charset="0"/>
              </a:rPr>
              <a:t>TOLEDO-17 DICIEMBRE 2022</a:t>
            </a:r>
            <a:endParaRPr lang="es-ES" altLang="es-ES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9879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2 Subtítulo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136904" cy="5040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CUENTA DE RESULTADOS COMPARATIVA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611560" y="170080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600" b="1" i="0" u="none" strike="noStrike" kern="1200" cap="none" spc="0" normalizeH="0" baseline="0" noProof="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600" b="1" i="0" u="none" strike="noStrike" kern="1200" cap="none" spc="0" normalizeH="0" baseline="0" noProof="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C1FB365-2712-4314-89E1-FF9C92FE24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127164"/>
              </p:ext>
            </p:extLst>
          </p:nvPr>
        </p:nvGraphicFramePr>
        <p:xfrm>
          <a:off x="588963" y="1484313"/>
          <a:ext cx="8224837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Worksheet" r:id="rId3" imgW="11534919" imgH="4172052" progId="Excel.Sheet.12">
                  <p:embed/>
                </p:oleObj>
              </mc:Choice>
              <mc:Fallback>
                <p:oleObj name="Worksheet" r:id="rId3" imgW="11534919" imgH="41720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963" y="1484313"/>
                        <a:ext cx="8224837" cy="381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3094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2 Subtítulo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136904" cy="5040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CUENTA DE RESULTADOS COMPARATIVA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611560" y="170080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s-ES_tradnl" sz="1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1"/>
            <a:endParaRPr lang="es-ES_tradnl" sz="16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1"/>
            <a:endParaRPr lang="es-ES_tradnl" sz="16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1"/>
            <a:endParaRPr lang="es-ES" sz="16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D75875F-37E0-4FA1-8FE2-800662B289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774142"/>
              </p:ext>
            </p:extLst>
          </p:nvPr>
        </p:nvGraphicFramePr>
        <p:xfrm>
          <a:off x="395536" y="1340768"/>
          <a:ext cx="8320999" cy="3645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Worksheet" r:id="rId3" imgW="11534919" imgH="4172052" progId="Excel.Sheet.12">
                  <p:embed/>
                </p:oleObj>
              </mc:Choice>
              <mc:Fallback>
                <p:oleObj name="Worksheet" r:id="rId3" imgW="11534919" imgH="41720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340768"/>
                        <a:ext cx="8320999" cy="3645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2 Subtítulo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136904" cy="5040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CUENTA DE RESULTADOS COMPARATIVA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611560" y="170080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600" b="1" i="0" u="none" strike="noStrike" kern="1200" cap="none" spc="0" normalizeH="0" baseline="0" noProof="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600" b="1" i="0" u="none" strike="noStrike" kern="1200" cap="none" spc="0" normalizeH="0" baseline="0" noProof="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D74780D-BAF2-4F31-8045-F01DCC79DA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720799"/>
              </p:ext>
            </p:extLst>
          </p:nvPr>
        </p:nvGraphicFramePr>
        <p:xfrm>
          <a:off x="611559" y="1484784"/>
          <a:ext cx="7972879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Worksheet" r:id="rId3" imgW="11534919" imgH="4172052" progId="Excel.Sheet.12">
                  <p:embed/>
                </p:oleObj>
              </mc:Choice>
              <mc:Fallback>
                <p:oleObj name="Worksheet" r:id="rId3" imgW="11534919" imgH="41720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59" y="1484784"/>
                        <a:ext cx="7972879" cy="396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093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2 Subtítulo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136904" cy="5040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CUESTIONES BASICAS DE LA GESTION EXTERNA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611560" y="1412776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buFont typeface="Arial" pitchFamily="34" charset="0"/>
              <a:buChar char="•"/>
            </a:pPr>
            <a:r>
              <a:rPr lang="es-E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VALOR AÑADIDO. ¿Qué aporta la gestión externa?  ¿Qué aporta la Parroquia?</a:t>
            </a:r>
          </a:p>
          <a:p>
            <a:pPr algn="just">
              <a:buFont typeface="Arial" pitchFamily="34" charset="0"/>
              <a:buChar char="•"/>
            </a:pPr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buFont typeface="Arial" pitchFamily="34" charset="0"/>
              <a:buChar char="•"/>
            </a:pPr>
            <a:r>
              <a:rPr lang="es-E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TIEMPO. ¿Cuánto es el tiempo real de cesión del espacio del </a:t>
            </a:r>
            <a:r>
              <a:rPr lang="es-E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loculi</a:t>
            </a:r>
            <a:r>
              <a:rPr lang="es-E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 </a:t>
            </a:r>
          </a:p>
          <a:p>
            <a:pPr algn="just">
              <a:buFont typeface="Arial" pitchFamily="34" charset="0"/>
              <a:buChar char="•"/>
            </a:pPr>
            <a:endParaRPr lang="es-ES_tradnl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buFont typeface="Arial" pitchFamily="34" charset="0"/>
              <a:buChar char="•"/>
            </a:pPr>
            <a:r>
              <a:rPr lang="es-E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¿Quién REALIZA CONTRATOS? Prohibición de cesión de espacios a terceros. </a:t>
            </a:r>
          </a:p>
          <a:p>
            <a:pPr algn="just"/>
            <a:endParaRPr lang="es-ES_tradnl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buFont typeface="Arial" pitchFamily="34" charset="0"/>
              <a:buChar char="•"/>
            </a:pPr>
            <a:r>
              <a:rPr lang="es-E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COBRO. </a:t>
            </a:r>
            <a:endParaRPr lang="es-ES_tradnl" sz="16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1"/>
            <a:r>
              <a:rPr lang="es-ES_tradnl" sz="16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es-ES" sz="16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¿Cuando cobra la parroquia y en que concepto?</a:t>
            </a:r>
          </a:p>
          <a:p>
            <a:pPr lvl="1"/>
            <a:r>
              <a:rPr lang="es-ES_tradnl" sz="16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¿Quien asegura el cobro si quiebra la empresa?</a:t>
            </a:r>
          </a:p>
          <a:p>
            <a:pPr lvl="1"/>
            <a:r>
              <a:rPr lang="es-ES_tradnl" sz="16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¿Hay anticipo de cobro por la empresa?</a:t>
            </a:r>
          </a:p>
          <a:p>
            <a:pPr lvl="1"/>
            <a:r>
              <a:rPr lang="es-ES_tradnl" sz="16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Rating del emisor y del producto</a:t>
            </a:r>
          </a:p>
          <a:p>
            <a:pPr lvl="1"/>
            <a:endParaRPr lang="es-ES_tradnl" sz="16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buFont typeface="Arial" pitchFamily="34" charset="0"/>
              <a:buChar char="•"/>
            </a:pPr>
            <a:r>
              <a:rPr lang="es-E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¿Quién asegura cumplimiento de contratos interpuestos?</a:t>
            </a:r>
          </a:p>
          <a:p>
            <a:pPr algn="just">
              <a:buFont typeface="Arial" pitchFamily="34" charset="0"/>
              <a:buChar char="•"/>
            </a:pPr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buFont typeface="Arial" pitchFamily="34" charset="0"/>
              <a:buChar char="•"/>
            </a:pPr>
            <a:r>
              <a:rPr lang="es-E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¿Quién paga gastos futuros? : Mantenimiento, cenicero común,  gestión,…</a:t>
            </a:r>
          </a:p>
          <a:p>
            <a:pPr algn="just">
              <a:buFont typeface="Arial" pitchFamily="34" charset="0"/>
              <a:buChar char="•"/>
            </a:pPr>
            <a:endParaRPr lang="es-E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buFont typeface="Arial" pitchFamily="34" charset="0"/>
              <a:buChar char="•"/>
            </a:pPr>
            <a:r>
              <a:rPr lang="es-E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Problemática de Aseguradoras y Fondos de inversión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2 Subtítulo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136904" cy="5040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CAUTELAS JURIDICAS EN LA GESTION DE UN COLUMBARIO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539552" y="908720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Cumplimiento de obligaciones legales, fiscales y administrativas. </a:t>
            </a:r>
          </a:p>
          <a:p>
            <a:pPr>
              <a:buFont typeface="Arial" pitchFamily="34" charset="0"/>
              <a:buChar char="•"/>
            </a:pPr>
            <a:endParaRPr lang="es-E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s-E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Diferenciar las que corresponden a Iglesia, y las que corresponden a terceros cuando se cede a otras entidades y empresas. </a:t>
            </a:r>
          </a:p>
          <a:p>
            <a:pPr>
              <a:buFont typeface="Arial" pitchFamily="34" charset="0"/>
              <a:buChar char="•"/>
            </a:pPr>
            <a:endParaRPr lang="es-E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s-ES_tradnl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Comprobar que todas las relaciones jurídicas que intervienen en la gestión de un columbario están controladas y aseguradas. </a:t>
            </a:r>
          </a:p>
          <a:p>
            <a:pPr>
              <a:buFont typeface="Arial" pitchFamily="34" charset="0"/>
              <a:buChar char="•"/>
            </a:pPr>
            <a:endParaRPr lang="es-E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s-E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Aseguramiento mediante contrato, fianzas, depósitos, avales…</a:t>
            </a:r>
            <a:r>
              <a:rPr lang="es-ES" sz="2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etc</a:t>
            </a:r>
            <a:r>
              <a:rPr lang="es-E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del cumplimiento de las obligaciones de terceros. </a:t>
            </a:r>
          </a:p>
          <a:p>
            <a:r>
              <a:rPr lang="es-ES_tradnl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s-ES_tradnl" sz="24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s-ES_tradnl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Aprobación y supervisión de contratos por la Administración diocesana y su departamento jurídico y económico. </a:t>
            </a:r>
            <a:endParaRPr lang="es-ES_tradnl" sz="24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2 Subtítulo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136904" cy="5040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CAUTELAS ECONOMICAS EN LA GESTION DE UN COLUMBARIO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95536" y="1052736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s-E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Planificación financiera de ingresos y gastos.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Correlación contable y financiera entre ingresos y gastos. En todo el tiempo de cesión debe haber el mismo ritmo de </a:t>
            </a:r>
            <a:r>
              <a:rPr lang="es-ES" sz="2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acompasamiento</a:t>
            </a:r>
            <a:r>
              <a:rPr lang="es-E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entre derechos y obligaciones. No se pueden adelantar derechos y retrasar obligaciones, ni contablemente ni financieramente.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Asegurar responsabilidad de obligaciones económicas y financieras cuando son terceros y no se hace directamente por parroquia, m</a:t>
            </a:r>
            <a:r>
              <a:rPr kumimoji="0" lang="es-ES" sz="2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ediante</a:t>
            </a:r>
            <a:r>
              <a:rPr kumimoji="0" lang="es-ES" sz="2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contrato, fianzas, depósitos, avales…etc.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s-ES_tradnl" sz="2400" b="1" i="0" u="none" strike="noStrike" kern="1200" cap="none" spc="0" normalizeH="0" baseline="0" noProof="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Aprobación y supervisión de contratos por la Administración diocesana y su departamento jurídico y económico. </a:t>
            </a:r>
            <a:endParaRPr kumimoji="0" lang="es-ES_tradnl" sz="2400" b="1" i="0" u="none" strike="noStrike" kern="1200" cap="none" spc="0" normalizeH="0" baseline="0" noProof="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178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_tradnl" dirty="0"/>
              <a:t>INTERCAMBIO DE BUENAS PRACTICAS Y EXPERIENCIAS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9963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02550" cy="1584325"/>
          </a:xfrm>
        </p:spPr>
        <p:txBody>
          <a:bodyPr/>
          <a:lstStyle/>
          <a:p>
            <a:r>
              <a:rPr lang="es-ES" altLang="es-E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¡¡</a:t>
            </a:r>
            <a:r>
              <a:rPr lang="es-ES_tradnl" altLang="es-E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MUCHAS GRACIAS!!</a:t>
            </a:r>
            <a:endParaRPr lang="es-ES" altLang="es-ES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3717032"/>
            <a:ext cx="6841058" cy="2376487"/>
          </a:xfrm>
        </p:spPr>
        <p:txBody>
          <a:bodyPr>
            <a:normAutofit/>
          </a:bodyPr>
          <a:lstStyle/>
          <a:p>
            <a:r>
              <a:rPr lang="es-ES_tradnl" altLang="es-ES" sz="4800" b="1" dirty="0">
                <a:solidFill>
                  <a:srgbClr val="02CA9A"/>
                </a:solidFill>
                <a:latin typeface="Gloucester MT Extra Condensed" pitchFamily="18" charset="0"/>
              </a:rPr>
              <a:t>ALBERTO BENITO-PEREGRINA</a:t>
            </a:r>
          </a:p>
          <a:p>
            <a:endParaRPr lang="es-ES" altLang="es-ES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3971925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9412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13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_tradnl" altLang="es-ES"/>
              <a:t>INDICE</a:t>
            </a:r>
            <a:endParaRPr lang="es-ES" altLang="es-E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-76200" y="1067593"/>
            <a:ext cx="3810000" cy="5561013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1000" y="1524000"/>
            <a:ext cx="3352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30000"/>
              </a:spcAft>
            </a:pPr>
            <a:r>
              <a:rPr lang="es-ES_tradnl" altLang="es-ES" sz="2200" dirty="0">
                <a:solidFill>
                  <a:srgbClr val="FFFF00"/>
                </a:solidFill>
                <a:latin typeface="Arial Narrow" pitchFamily="34" charset="0"/>
              </a:rPr>
              <a:t>El análisis de las relaciones jurídicas y de los elementos de   la gestión financiera y económica de un columbario nos </a:t>
            </a:r>
            <a:r>
              <a:rPr lang="es-ES" altLang="es-ES" sz="2200" dirty="0">
                <a:solidFill>
                  <a:srgbClr val="FFFF00"/>
                </a:solidFill>
                <a:latin typeface="Arial Narrow" pitchFamily="34" charset="0"/>
              </a:rPr>
              <a:t>proporcionan </a:t>
            </a:r>
            <a:r>
              <a:rPr lang="es-ES_tradnl" altLang="es-ES" sz="2200" dirty="0">
                <a:solidFill>
                  <a:srgbClr val="FFFF00"/>
                </a:solidFill>
                <a:latin typeface="Arial Narrow" pitchFamily="34" charset="0"/>
              </a:rPr>
              <a:t>información estratégica acerca de su estructura y organización, su valor añadido, su misión, sus valores, cuales son sus expectativas e incertidumbres, a quien se dirige, como es el mundo en el que se mueve ...</a:t>
            </a:r>
            <a:r>
              <a:rPr lang="es-ES" altLang="es-ES" sz="2200" dirty="0">
                <a:solidFill>
                  <a:srgbClr val="FFFF00"/>
                </a:solidFill>
                <a:latin typeface="Arial Narrow" pitchFamily="34" charset="0"/>
              </a:rPr>
              <a:t>.</a:t>
            </a:r>
            <a:endParaRPr lang="es-ES_tradnl" altLang="es-ES" sz="2200" dirty="0">
              <a:solidFill>
                <a:srgbClr val="FFFF00"/>
              </a:solidFill>
              <a:latin typeface="Arial Narrow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30000"/>
              </a:spcAft>
            </a:pPr>
            <a:r>
              <a:rPr lang="es-ES_tradnl" altLang="es-ES" sz="2200" dirty="0">
                <a:solidFill>
                  <a:srgbClr val="FFFF00"/>
                </a:solidFill>
                <a:latin typeface="Arial Narrow" pitchFamily="34" charset="0"/>
              </a:rPr>
              <a:t>Esto nos permitirá tomar las decisiones más adecuadas</a:t>
            </a:r>
            <a:r>
              <a:rPr lang="es-ES" altLang="es-ES" sz="2200" dirty="0">
                <a:solidFill>
                  <a:srgbClr val="FFFF00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" y="1447800"/>
            <a:ext cx="152400" cy="5408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105400" y="1295400"/>
            <a:ext cx="3810000" cy="5181600"/>
          </a:xfrm>
          <a:noFill/>
          <a:ln/>
        </p:spPr>
        <p:txBody>
          <a:bodyPr/>
          <a:lstStyle/>
          <a:p>
            <a:pPr>
              <a:spcAft>
                <a:spcPct val="40000"/>
              </a:spcAft>
              <a:buFontTx/>
              <a:buNone/>
            </a:pPr>
            <a:r>
              <a:rPr lang="es-ES" altLang="es-ES" sz="2400" dirty="0"/>
              <a:t>  </a:t>
            </a:r>
            <a:r>
              <a:rPr lang="es-ES_tradnl" altLang="es-ES" sz="2000" dirty="0" err="1"/>
              <a:t>Mision</a:t>
            </a:r>
            <a:r>
              <a:rPr lang="es-ES_tradnl" altLang="es-ES" sz="2000" dirty="0"/>
              <a:t> y Objetivos</a:t>
            </a:r>
            <a:endParaRPr lang="es-ES" altLang="es-ES" sz="2000" dirty="0"/>
          </a:p>
          <a:p>
            <a:pPr>
              <a:spcAft>
                <a:spcPct val="40000"/>
              </a:spcAft>
              <a:buFontTx/>
              <a:buNone/>
            </a:pPr>
            <a:r>
              <a:rPr lang="es-ES" altLang="es-ES" sz="2000" dirty="0"/>
              <a:t>   </a:t>
            </a:r>
          </a:p>
          <a:p>
            <a:pPr>
              <a:spcAft>
                <a:spcPct val="40000"/>
              </a:spcAft>
              <a:buNone/>
            </a:pPr>
            <a:r>
              <a:rPr lang="es-ES" altLang="es-ES" sz="2000" dirty="0"/>
              <a:t>Régimen legal de columbarios </a:t>
            </a:r>
          </a:p>
          <a:p>
            <a:pPr>
              <a:spcAft>
                <a:spcPct val="40000"/>
              </a:spcAft>
              <a:buFontTx/>
              <a:buNone/>
            </a:pPr>
            <a:r>
              <a:rPr lang="es-ES" altLang="es-ES" sz="2000" dirty="0"/>
              <a:t>Relaciones jurídicas que intervienen en un columbario</a:t>
            </a:r>
            <a:endParaRPr lang="es-ES_tradnl" altLang="es-ES" sz="2000" dirty="0"/>
          </a:p>
          <a:p>
            <a:pPr>
              <a:spcAft>
                <a:spcPct val="40000"/>
              </a:spcAft>
              <a:buFontTx/>
              <a:buNone/>
            </a:pPr>
            <a:r>
              <a:rPr lang="es-ES" altLang="es-ES" sz="2000" dirty="0"/>
              <a:t>Alternativas de gestión de columbarios </a:t>
            </a:r>
          </a:p>
          <a:p>
            <a:pPr>
              <a:spcAft>
                <a:spcPct val="40000"/>
              </a:spcAft>
              <a:buFontTx/>
              <a:buNone/>
            </a:pPr>
            <a:endParaRPr lang="es-ES" altLang="es-ES" sz="2000" dirty="0"/>
          </a:p>
          <a:p>
            <a:pPr>
              <a:spcAft>
                <a:spcPct val="40000"/>
              </a:spcAft>
              <a:buFontTx/>
              <a:buNone/>
            </a:pPr>
            <a:r>
              <a:rPr lang="es-ES" altLang="es-ES" sz="2000" dirty="0"/>
              <a:t>Casos reales y Mejores prácticas </a:t>
            </a:r>
          </a:p>
        </p:txBody>
      </p:sp>
      <p:pic>
        <p:nvPicPr>
          <p:cNvPr id="6151" name="Picture 7">
            <a:hlinkClick r:id="rId5" action="ppaction://hlinksldjump"/>
          </p:cNvPr>
          <p:cNvPicPr>
            <a:picLocks noChangeArrowheads="1"/>
          </p:cNvPicPr>
          <p:nvPr/>
        </p:nvPicPr>
        <p:blipFill>
          <a:blip r:embed="rId6">
            <a:clrChange>
              <a:clrFrom>
                <a:srgbClr val="006363"/>
              </a:clrFrom>
              <a:clrTo>
                <a:srgbClr val="00636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47775"/>
            <a:ext cx="5334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Picture 8">
            <a:hlinkClick r:id="rId7" action="ppaction://hlinksldjump"/>
          </p:cNvPr>
          <p:cNvPicPr>
            <a:picLocks noChangeArrowheads="1"/>
          </p:cNvPicPr>
          <p:nvPr/>
        </p:nvPicPr>
        <p:blipFill>
          <a:blip r:embed="rId8">
            <a:clrChange>
              <a:clrFrom>
                <a:srgbClr val="006363"/>
              </a:clrFrom>
              <a:clrTo>
                <a:srgbClr val="00636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746" y="3128105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3" name="Picture 9">
            <a:hlinkClick r:id="rId5" action="ppaction://hlinksldjump"/>
          </p:cNvPr>
          <p:cNvPicPr>
            <a:picLocks noChangeArrowheads="1"/>
          </p:cNvPicPr>
          <p:nvPr/>
        </p:nvPicPr>
        <p:blipFill>
          <a:blip r:embed="rId9">
            <a:clrChange>
              <a:clrFrom>
                <a:srgbClr val="006363"/>
              </a:clrFrom>
              <a:clrTo>
                <a:srgbClr val="00636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786" y="2216055"/>
            <a:ext cx="7429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5" name="Picture 11">
            <a:hlinkClick r:id="rId10" action="ppaction://hlinksldjump"/>
          </p:cNvPr>
          <p:cNvPicPr>
            <a:picLocks noChangeArrowheads="1"/>
          </p:cNvPicPr>
          <p:nvPr/>
        </p:nvPicPr>
        <p:blipFill>
          <a:blip r:embed="rId8">
            <a:clrChange>
              <a:clrFrom>
                <a:srgbClr val="006363"/>
              </a:clrFrom>
              <a:clrTo>
                <a:srgbClr val="00636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52106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6" name="Picture 12">
            <a:hlinkClick r:id="rId11" action="ppaction://hlinksldjump"/>
          </p:cNvPr>
          <p:cNvPicPr>
            <a:picLocks noChangeArrowheads="1"/>
          </p:cNvPicPr>
          <p:nvPr/>
        </p:nvPicPr>
        <p:blipFill>
          <a:blip r:embed="rId9">
            <a:clrChange>
              <a:clrFrom>
                <a:srgbClr val="006363"/>
              </a:clrFrom>
              <a:clrTo>
                <a:srgbClr val="00636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121" y="5301208"/>
            <a:ext cx="7429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809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97 Marcador de texto"/>
          <p:cNvSpPr>
            <a:spLocks noGrp="1"/>
          </p:cNvSpPr>
          <p:nvPr>
            <p:ph type="body" idx="10"/>
          </p:nvPr>
        </p:nvSpPr>
        <p:spPr>
          <a:xfrm>
            <a:off x="208086" y="1348740"/>
            <a:ext cx="103749" cy="4424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algn="l"/>
            <a:r>
              <a:rPr lang="en-US" sz="100" dirty="0"/>
              <a:t> </a:t>
            </a:r>
          </a:p>
        </p:txBody>
      </p:sp>
      <p:sp>
        <p:nvSpPr>
          <p:cNvPr id="97" name="96 Marcador de texto"/>
          <p:cNvSpPr>
            <a:spLocks noGrp="1"/>
          </p:cNvSpPr>
          <p:nvPr>
            <p:ph type="body" idx="10"/>
          </p:nvPr>
        </p:nvSpPr>
        <p:spPr>
          <a:xfrm>
            <a:off x="755576" y="382890"/>
            <a:ext cx="8018585" cy="440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5090" rIns="0" bIns="0" anchor="t">
            <a:normAutofit fontScale="97500"/>
          </a:bodyPr>
          <a:lstStyle/>
          <a:p>
            <a:pPr marL="0" marR="0" indent="0" algn="ctr">
              <a:lnSpc>
                <a:spcPts val="1800"/>
              </a:lnSpc>
              <a:spcAft>
                <a:spcPts val="35780"/>
              </a:spcAft>
            </a:pPr>
            <a:r>
              <a:rPr lang="es-ES" sz="2100" spc="-10" dirty="0">
                <a:solidFill>
                  <a:srgbClr val="A40020"/>
                </a:solidFill>
                <a:latin typeface="Lucida Console" panose="22635452340000000000"/>
              </a:rPr>
              <a:t></a:t>
            </a:r>
            <a:r>
              <a:rPr lang="es-ES" sz="1800" spc="-10" dirty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  <a:r>
              <a:rPr lang="es-ES" spc="-10" dirty="0">
                <a:solidFill>
                  <a:srgbClr val="000000"/>
                </a:solidFill>
                <a:latin typeface="Arial" panose="22635452340000000000" pitchFamily="2"/>
              </a:rPr>
              <a:t>PREMISA 1</a:t>
            </a:r>
            <a:r>
              <a:rPr lang="es-ES" sz="1800" spc="-10" dirty="0">
                <a:solidFill>
                  <a:srgbClr val="000000"/>
                </a:solidFill>
                <a:latin typeface="Arial" panose="22635452340000000000" pitchFamily="2"/>
              </a:rPr>
              <a:t>: </a:t>
            </a:r>
            <a:r>
              <a:rPr lang="es-ES" sz="1800" b="1" u="sng" spc="-10" dirty="0">
                <a:solidFill>
                  <a:srgbClr val="000000"/>
                </a:solidFill>
                <a:latin typeface="Arial" panose="22635452340000000000" pitchFamily="2"/>
              </a:rPr>
              <a:t>Cumplir necesidades pastorales y evangélicas</a:t>
            </a:r>
            <a:r>
              <a:rPr lang="es-ES" sz="1800" b="1" u="sng" spc="-10" dirty="0">
                <a:solidFill>
                  <a:srgbClr val="FFFFFF"/>
                </a:solidFill>
                <a:latin typeface="Arial" panose="22635452340000000000" pitchFamily="2"/>
              </a:rPr>
              <a:t>  </a:t>
            </a:r>
          </a:p>
        </p:txBody>
      </p:sp>
      <p:sp>
        <p:nvSpPr>
          <p:cNvPr id="99" name="98 Marcador de texto"/>
          <p:cNvSpPr>
            <a:spLocks noGrp="1"/>
          </p:cNvSpPr>
          <p:nvPr>
            <p:ph type="body" idx="10"/>
          </p:nvPr>
        </p:nvSpPr>
        <p:spPr>
          <a:xfrm>
            <a:off x="880403" y="5772785"/>
            <a:ext cx="7413674" cy="631190"/>
          </a:xfrm>
          <a:prstGeom prst="rect">
            <a:avLst/>
          </a:prstGeom>
          <a:solidFill>
            <a:srgbClr val="A40020"/>
          </a:solidFill>
          <a:ln w="0" cmpd="sng">
            <a:noFill/>
            <a:prstDash val="solid"/>
          </a:ln>
        </p:spPr>
        <p:txBody>
          <a:bodyPr vert="horz" lIns="0" tIns="73025" rIns="0" bIns="0" anchor="t">
            <a:normAutofit fontScale="97500"/>
          </a:bodyPr>
          <a:lstStyle/>
          <a:p>
            <a:pPr marL="0" marR="0" indent="0" algn="ctr">
              <a:lnSpc>
                <a:spcPts val="2000"/>
              </a:lnSpc>
              <a:spcAft>
                <a:spcPts val="290"/>
              </a:spcAft>
            </a:pPr>
            <a:r>
              <a:rPr lang="es-ES" sz="1800" b="1" spc="0" dirty="0">
                <a:solidFill>
                  <a:srgbClr val="FFFFFF"/>
                </a:solidFill>
                <a:latin typeface="Arial" panose="22635452340000000000" pitchFamily="2"/>
              </a:rPr>
              <a:t>Plan Pastoral Diocesano, Plan Pastoral Parroquial, incremento actividad pastoral y sacramental </a:t>
            </a:r>
          </a:p>
        </p:txBody>
      </p:sp>
      <p:cxnSp>
        <p:nvCxnSpPr>
          <p:cNvPr id="101" name="100 Conector recto"/>
          <p:cNvCxnSpPr/>
          <p:nvPr/>
        </p:nvCxnSpPr>
        <p:spPr>
          <a:xfrm>
            <a:off x="880403" y="6403975"/>
            <a:ext cx="7413674" cy="0"/>
          </a:xfrm>
          <a:prstGeom prst="line">
            <a:avLst/>
          </a:prstGeom>
          <a:ln w="24130" cmpd="sng">
            <a:solidFill>
              <a:srgbClr val="554B2F"/>
            </a:solidFill>
          </a:ln>
        </p:spPr>
      </p:cxnSp>
      <p:cxnSp>
        <p:nvCxnSpPr>
          <p:cNvPr id="102" name="101 Conector recto"/>
          <p:cNvCxnSpPr/>
          <p:nvPr/>
        </p:nvCxnSpPr>
        <p:spPr>
          <a:xfrm>
            <a:off x="8294077" y="5772785"/>
            <a:ext cx="0" cy="631190"/>
          </a:xfrm>
          <a:prstGeom prst="line">
            <a:avLst/>
          </a:prstGeom>
          <a:ln w="21590" cmpd="dbl">
            <a:solidFill>
              <a:srgbClr val="554B2F"/>
            </a:solidFill>
          </a:ln>
        </p:spPr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0ED4A856-951B-476B-8C8E-C6C13778A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822946"/>
            <a:ext cx="3665970" cy="24395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565CDBE-F8B5-416F-81E8-745C133A0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41" y="3404247"/>
            <a:ext cx="3665970" cy="205294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ADCA57E-EB14-45EF-8A37-68D61C3D1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41" y="822945"/>
            <a:ext cx="3665970" cy="243953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6C6DAFA-1A4F-406D-8B06-C6A28D16F2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68" y="3404247"/>
            <a:ext cx="3191508" cy="212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9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_tradnl" dirty="0"/>
              <a:t>REGIMEN LEGAL DE COLUMBARIOS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675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2 Subtítulo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136904" cy="5040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LEGISLACION BÁSICA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611560" y="980728"/>
            <a:ext cx="7920880" cy="49552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s-ES_tradnl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NORMATIVA CANONICA</a:t>
            </a:r>
          </a:p>
          <a:p>
            <a:pPr marL="742950" lvl="1" indent="-285750">
              <a:buFontTx/>
              <a:buChar char="-"/>
            </a:pPr>
            <a:r>
              <a:rPr lang="es-ES" sz="2000" b="1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Instrucción Ad </a:t>
            </a:r>
            <a:r>
              <a:rPr lang="es-ES" sz="2000" b="1" dirty="0" err="1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resurgendum</a:t>
            </a:r>
            <a:r>
              <a:rPr lang="es-ES" sz="2000" b="1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cum </a:t>
            </a:r>
            <a:r>
              <a:rPr lang="es-ES" sz="2000" b="1" dirty="0" err="1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Christo</a:t>
            </a:r>
            <a:r>
              <a:rPr lang="es-ES" sz="2000" b="1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acerca de la sepultura de los difuntos y la conservación de las cenizas en caso de cremación. (CONGREGACIÓN PARA LA DOCTRINA DE LA FE)</a:t>
            </a:r>
            <a:endParaRPr lang="es-ES_tradnl" sz="2000" b="1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742950" lvl="1" indent="-285750">
              <a:buFontTx/>
              <a:buChar char="-"/>
            </a:pPr>
            <a:r>
              <a:rPr lang="es-ES_tradnl" sz="2000" b="1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Normativa litúrgica.</a:t>
            </a:r>
          </a:p>
          <a:p>
            <a:pPr marL="742950" lvl="1" indent="-285750">
              <a:buFontTx/>
              <a:buChar char="-"/>
            </a:pPr>
            <a:r>
              <a:rPr lang="es-ES_tradnl" sz="2000" b="1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Reglamento Diocesano de Columbarios </a:t>
            </a:r>
            <a:r>
              <a:rPr lang="es-ES_tradnl" sz="2000" b="1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(BOAS)</a:t>
            </a:r>
            <a:endParaRPr lang="es-ES_tradnl" sz="2000" b="1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742950" lvl="1" indent="-285750">
              <a:buFontTx/>
              <a:buChar char="-"/>
            </a:pPr>
            <a:r>
              <a:rPr lang="es-ES_tradnl" sz="2000" b="1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Instrucciones y procedimiento para la construcción y bendición de un columbario. </a:t>
            </a:r>
          </a:p>
          <a:p>
            <a:pPr marL="742950" lvl="1" indent="-285750">
              <a:buFontTx/>
              <a:buChar char="-"/>
            </a:pPr>
            <a:r>
              <a:rPr lang="es-ES_tradnl" sz="2000" b="1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Normas de funcionamiento de un columbario parroquial o diocesano. </a:t>
            </a:r>
          </a:p>
          <a:p>
            <a:pPr lvl="0">
              <a:buFont typeface="Arial" pitchFamily="34" charset="0"/>
              <a:buChar char="•"/>
            </a:pPr>
            <a:r>
              <a:rPr lang="es-ES_tradnl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NORMATIVA CIVIL</a:t>
            </a:r>
          </a:p>
          <a:p>
            <a:pPr marL="742950" lvl="1" indent="-285750">
              <a:buFontTx/>
              <a:buChar char="-"/>
            </a:pPr>
            <a:r>
              <a:rPr lang="es-ES_tradnl" sz="2000" b="1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Leyes de Patrimonio y Bienes culturales (BIC)</a:t>
            </a:r>
          </a:p>
          <a:p>
            <a:pPr marL="742950" lvl="1" indent="-285750">
              <a:buFontTx/>
              <a:buChar char="-"/>
            </a:pPr>
            <a:r>
              <a:rPr lang="es-ES_tradnl" sz="2000" b="1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Leyes Sanitarias y de Policía mortuoria.</a:t>
            </a:r>
          </a:p>
          <a:p>
            <a:pPr marL="742950" lvl="1" indent="-285750">
              <a:buFontTx/>
              <a:buChar char="-"/>
            </a:pPr>
            <a:r>
              <a:rPr lang="es-ES_tradnl" sz="2000" b="1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Leyes autonómicas y municipales.</a:t>
            </a:r>
          </a:p>
          <a:p>
            <a:pPr marL="742950" lvl="1" indent="-285750">
              <a:buFontTx/>
              <a:buChar char="-"/>
            </a:pPr>
            <a:r>
              <a:rPr lang="es-ES_tradnl" sz="2000" b="1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Leyes civiles, laborales, mercantiles, fiscales, administrativas…etc.</a:t>
            </a:r>
          </a:p>
          <a:p>
            <a:pPr lvl="1"/>
            <a:endParaRPr lang="es-ES" sz="1600" b="1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33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92004" y="271697"/>
            <a:ext cx="6400800" cy="7920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RELACIONES JURIDICAS  QUE INTERVIENEN EN COLUMBARIO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17 Grupo"/>
          <p:cNvGrpSpPr/>
          <p:nvPr/>
        </p:nvGrpSpPr>
        <p:grpSpPr>
          <a:xfrm>
            <a:off x="1259632" y="1294381"/>
            <a:ext cx="6624736" cy="576064"/>
            <a:chOff x="1259632" y="3284984"/>
            <a:chExt cx="6624736" cy="915120"/>
          </a:xfrm>
        </p:grpSpPr>
        <p:grpSp>
          <p:nvGrpSpPr>
            <p:cNvPr id="4" name="9 Grupo"/>
            <p:cNvGrpSpPr/>
            <p:nvPr/>
          </p:nvGrpSpPr>
          <p:grpSpPr>
            <a:xfrm>
              <a:off x="1259632" y="3284984"/>
              <a:ext cx="6593733" cy="915120"/>
              <a:chOff x="200522" y="906888"/>
              <a:chExt cx="6593733" cy="915120"/>
            </a:xfrm>
          </p:grpSpPr>
          <p:sp>
            <p:nvSpPr>
              <p:cNvPr id="14" name="13 Rectángulo redondeado"/>
              <p:cNvSpPr/>
              <p:nvPr/>
            </p:nvSpPr>
            <p:spPr>
              <a:xfrm>
                <a:off x="200522" y="906888"/>
                <a:ext cx="6593733" cy="91512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15" name="14 Rectángulo"/>
              <p:cNvSpPr/>
              <p:nvPr/>
            </p:nvSpPr>
            <p:spPr>
              <a:xfrm flipV="1">
                <a:off x="260695" y="918436"/>
                <a:ext cx="6504389" cy="1823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2900" tIns="0" rIns="182900" bIns="0" numCol="1" spcCol="1270" anchor="ctr" anchorCtr="0">
                <a:noAutofit/>
              </a:bodyPr>
              <a:lstStyle/>
              <a:p>
                <a:endParaRPr lang="es-ES" sz="2400" kern="1200" dirty="0"/>
              </a:p>
            </p:txBody>
          </p:sp>
        </p:grpSp>
        <p:sp>
          <p:nvSpPr>
            <p:cNvPr id="16" name="15 Rectángulo"/>
            <p:cNvSpPr/>
            <p:nvPr/>
          </p:nvSpPr>
          <p:spPr>
            <a:xfrm>
              <a:off x="1259632" y="3428999"/>
              <a:ext cx="6624736" cy="674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dirty="0">
                  <a:solidFill>
                    <a:schemeClr val="bg1"/>
                  </a:solidFill>
                </a:rPr>
                <a:t>Contrato de superficie, comodato…etc.</a:t>
              </a:r>
            </a:p>
          </p:txBody>
        </p:sp>
      </p:grpSp>
      <p:grpSp>
        <p:nvGrpSpPr>
          <p:cNvPr id="5" name="18 Grupo"/>
          <p:cNvGrpSpPr/>
          <p:nvPr/>
        </p:nvGrpSpPr>
        <p:grpSpPr>
          <a:xfrm>
            <a:off x="1245961" y="2052490"/>
            <a:ext cx="6593733" cy="576064"/>
            <a:chOff x="1259632" y="3284984"/>
            <a:chExt cx="6593733" cy="915120"/>
          </a:xfrm>
        </p:grpSpPr>
        <p:grpSp>
          <p:nvGrpSpPr>
            <p:cNvPr id="6" name="9 Grupo"/>
            <p:cNvGrpSpPr/>
            <p:nvPr/>
          </p:nvGrpSpPr>
          <p:grpSpPr>
            <a:xfrm>
              <a:off x="1259632" y="3284984"/>
              <a:ext cx="6593733" cy="915120"/>
              <a:chOff x="200522" y="906888"/>
              <a:chExt cx="6593733" cy="915120"/>
            </a:xfrm>
          </p:grpSpPr>
          <p:sp>
            <p:nvSpPr>
              <p:cNvPr id="22" name="21 Rectángulo redondeado"/>
              <p:cNvSpPr/>
              <p:nvPr/>
            </p:nvSpPr>
            <p:spPr>
              <a:xfrm>
                <a:off x="200522" y="906888"/>
                <a:ext cx="6593733" cy="91512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23" name="22 Rectángulo"/>
              <p:cNvSpPr/>
              <p:nvPr/>
            </p:nvSpPr>
            <p:spPr>
              <a:xfrm flipV="1">
                <a:off x="260695" y="918436"/>
                <a:ext cx="6504389" cy="1823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2900" tIns="0" rIns="182900" bIns="0" numCol="1" spcCol="1270" anchor="ctr" anchorCtr="0">
                <a:noAutofit/>
              </a:bodyPr>
              <a:lstStyle/>
              <a:p>
                <a:endParaRPr lang="es-ES" sz="2400" kern="1200" dirty="0"/>
              </a:p>
            </p:txBody>
          </p:sp>
        </p:grpSp>
        <p:sp>
          <p:nvSpPr>
            <p:cNvPr id="21" name="20 Rectángulo"/>
            <p:cNvSpPr/>
            <p:nvPr/>
          </p:nvSpPr>
          <p:spPr>
            <a:xfrm>
              <a:off x="1331640" y="3428999"/>
              <a:ext cx="6480720" cy="674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dirty="0">
                  <a:solidFill>
                    <a:schemeClr val="bg1"/>
                  </a:solidFill>
                </a:rPr>
                <a:t>Contrato</a:t>
              </a:r>
              <a:r>
                <a:rPr lang="es-ES" dirty="0"/>
                <a:t> </a:t>
              </a:r>
              <a:r>
                <a:rPr lang="es-ES" sz="2400" dirty="0">
                  <a:solidFill>
                    <a:schemeClr val="bg1"/>
                  </a:solidFill>
                </a:rPr>
                <a:t>de obra y construcción</a:t>
              </a:r>
            </a:p>
          </p:txBody>
        </p:sp>
      </p:grpSp>
      <p:grpSp>
        <p:nvGrpSpPr>
          <p:cNvPr id="7" name="23 Grupo"/>
          <p:cNvGrpSpPr/>
          <p:nvPr/>
        </p:nvGrpSpPr>
        <p:grpSpPr>
          <a:xfrm>
            <a:off x="1247957" y="2800335"/>
            <a:ext cx="6624736" cy="576064"/>
            <a:chOff x="1259632" y="3284984"/>
            <a:chExt cx="6624736" cy="915120"/>
          </a:xfrm>
        </p:grpSpPr>
        <p:grpSp>
          <p:nvGrpSpPr>
            <p:cNvPr id="8" name="9 Grupo"/>
            <p:cNvGrpSpPr/>
            <p:nvPr/>
          </p:nvGrpSpPr>
          <p:grpSpPr>
            <a:xfrm>
              <a:off x="1259632" y="3284984"/>
              <a:ext cx="6593733" cy="915120"/>
              <a:chOff x="200522" y="906888"/>
              <a:chExt cx="6593733" cy="915120"/>
            </a:xfrm>
          </p:grpSpPr>
          <p:sp>
            <p:nvSpPr>
              <p:cNvPr id="27" name="26 Rectángulo redondeado"/>
              <p:cNvSpPr/>
              <p:nvPr/>
            </p:nvSpPr>
            <p:spPr>
              <a:xfrm>
                <a:off x="200522" y="906888"/>
                <a:ext cx="6593733" cy="91512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28" name="27 Rectángulo"/>
              <p:cNvSpPr/>
              <p:nvPr/>
            </p:nvSpPr>
            <p:spPr>
              <a:xfrm flipV="1">
                <a:off x="260695" y="918436"/>
                <a:ext cx="6504389" cy="1823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2900" tIns="0" rIns="182900" bIns="0" numCol="1" spcCol="1270" anchor="ctr" anchorCtr="0">
                <a:noAutofit/>
              </a:bodyPr>
              <a:lstStyle/>
              <a:p>
                <a:endParaRPr lang="es-ES" sz="2400" kern="1200" dirty="0"/>
              </a:p>
            </p:txBody>
          </p:sp>
        </p:grpSp>
        <p:sp>
          <p:nvSpPr>
            <p:cNvPr id="26" name="25 Rectángulo"/>
            <p:cNvSpPr/>
            <p:nvPr/>
          </p:nvSpPr>
          <p:spPr>
            <a:xfrm>
              <a:off x="1259632" y="3428999"/>
              <a:ext cx="6624736" cy="674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dirty="0">
                  <a:solidFill>
                    <a:schemeClr val="bg1"/>
                  </a:solidFill>
                </a:rPr>
                <a:t>Contrato de instalación y cesión de uso de </a:t>
              </a:r>
              <a:r>
                <a:rPr lang="es-ES" sz="2400" dirty="0" err="1">
                  <a:solidFill>
                    <a:schemeClr val="bg1"/>
                  </a:solidFill>
                </a:rPr>
                <a:t>loculi</a:t>
              </a:r>
              <a:endParaRPr lang="es-E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28 Grupo"/>
          <p:cNvGrpSpPr/>
          <p:nvPr/>
        </p:nvGrpSpPr>
        <p:grpSpPr>
          <a:xfrm>
            <a:off x="1232748" y="3556584"/>
            <a:ext cx="6593733" cy="576064"/>
            <a:chOff x="1259632" y="3284984"/>
            <a:chExt cx="6593733" cy="915120"/>
          </a:xfrm>
        </p:grpSpPr>
        <p:grpSp>
          <p:nvGrpSpPr>
            <p:cNvPr id="10" name="9 Grupo"/>
            <p:cNvGrpSpPr/>
            <p:nvPr/>
          </p:nvGrpSpPr>
          <p:grpSpPr>
            <a:xfrm>
              <a:off x="1259632" y="3284984"/>
              <a:ext cx="6593733" cy="915120"/>
              <a:chOff x="200522" y="906888"/>
              <a:chExt cx="6593733" cy="915120"/>
            </a:xfrm>
          </p:grpSpPr>
          <p:sp>
            <p:nvSpPr>
              <p:cNvPr id="32" name="31 Rectángulo redondeado"/>
              <p:cNvSpPr/>
              <p:nvPr/>
            </p:nvSpPr>
            <p:spPr>
              <a:xfrm>
                <a:off x="200522" y="906888"/>
                <a:ext cx="6593733" cy="91512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33" name="32 Rectángulo"/>
              <p:cNvSpPr/>
              <p:nvPr/>
            </p:nvSpPr>
            <p:spPr>
              <a:xfrm flipV="1">
                <a:off x="260695" y="918436"/>
                <a:ext cx="6504389" cy="1823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2900" tIns="0" rIns="182900" bIns="0" numCol="1" spcCol="1270" anchor="ctr" anchorCtr="0">
                <a:noAutofit/>
              </a:bodyPr>
              <a:lstStyle/>
              <a:p>
                <a:endParaRPr lang="es-ES" sz="2400" kern="1200" dirty="0"/>
              </a:p>
            </p:txBody>
          </p:sp>
        </p:grpSp>
        <p:sp>
          <p:nvSpPr>
            <p:cNvPr id="31" name="30 Rectángulo"/>
            <p:cNvSpPr/>
            <p:nvPr/>
          </p:nvSpPr>
          <p:spPr>
            <a:xfrm>
              <a:off x="1331640" y="3428999"/>
              <a:ext cx="6480720" cy="674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dirty="0">
                  <a:solidFill>
                    <a:schemeClr val="bg1"/>
                  </a:solidFill>
                </a:rPr>
                <a:t>Contrato</a:t>
              </a:r>
              <a:r>
                <a:rPr lang="es-ES" dirty="0"/>
                <a:t> </a:t>
              </a:r>
              <a:r>
                <a:rPr lang="es-ES" sz="2400" dirty="0">
                  <a:solidFill>
                    <a:schemeClr val="bg1"/>
                  </a:solidFill>
                </a:rPr>
                <a:t>de uso temporal de </a:t>
              </a:r>
              <a:r>
                <a:rPr lang="es-ES" sz="2400" dirty="0" err="1">
                  <a:solidFill>
                    <a:schemeClr val="bg1"/>
                  </a:solidFill>
                </a:rPr>
                <a:t>loculi</a:t>
              </a:r>
              <a:endParaRPr lang="es-E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33 Grupo"/>
          <p:cNvGrpSpPr/>
          <p:nvPr/>
        </p:nvGrpSpPr>
        <p:grpSpPr>
          <a:xfrm>
            <a:off x="1232747" y="4312833"/>
            <a:ext cx="6593733" cy="576064"/>
            <a:chOff x="1259632" y="3284984"/>
            <a:chExt cx="6593733" cy="915120"/>
          </a:xfrm>
        </p:grpSpPr>
        <p:grpSp>
          <p:nvGrpSpPr>
            <p:cNvPr id="12" name="9 Grupo"/>
            <p:cNvGrpSpPr/>
            <p:nvPr/>
          </p:nvGrpSpPr>
          <p:grpSpPr>
            <a:xfrm>
              <a:off x="1259632" y="3284984"/>
              <a:ext cx="6593733" cy="915120"/>
              <a:chOff x="200522" y="906888"/>
              <a:chExt cx="6593733" cy="915120"/>
            </a:xfrm>
          </p:grpSpPr>
          <p:sp>
            <p:nvSpPr>
              <p:cNvPr id="37" name="36 Rectángulo redondeado"/>
              <p:cNvSpPr/>
              <p:nvPr/>
            </p:nvSpPr>
            <p:spPr>
              <a:xfrm>
                <a:off x="200522" y="906888"/>
                <a:ext cx="6593733" cy="91512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8" name="37 Rectángulo"/>
              <p:cNvSpPr/>
              <p:nvPr/>
            </p:nvSpPr>
            <p:spPr>
              <a:xfrm flipV="1">
                <a:off x="260695" y="918436"/>
                <a:ext cx="6504389" cy="1823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2900" tIns="0" rIns="182900" bIns="0" numCol="1" spcCol="1270" anchor="ctr" anchorCtr="0">
                <a:noAutofit/>
              </a:bodyPr>
              <a:lstStyle/>
              <a:p>
                <a:endParaRPr lang="es-ES" sz="2400" kern="1200" dirty="0"/>
              </a:p>
            </p:txBody>
          </p:sp>
        </p:grpSp>
        <p:sp>
          <p:nvSpPr>
            <p:cNvPr id="36" name="35 Rectángulo"/>
            <p:cNvSpPr/>
            <p:nvPr/>
          </p:nvSpPr>
          <p:spPr>
            <a:xfrm>
              <a:off x="1331640" y="3428999"/>
              <a:ext cx="6480720" cy="674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dirty="0">
                  <a:solidFill>
                    <a:schemeClr val="bg1"/>
                  </a:solidFill>
                </a:rPr>
                <a:t>Contrato de </a:t>
              </a:r>
              <a:r>
                <a:rPr lang="es-ES" sz="2400" dirty="0" err="1">
                  <a:solidFill>
                    <a:schemeClr val="bg1"/>
                  </a:solidFill>
                </a:rPr>
                <a:t>mantenimientorio</a:t>
              </a:r>
              <a:endParaRPr lang="es-E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38 Grupo"/>
          <p:cNvGrpSpPr/>
          <p:nvPr/>
        </p:nvGrpSpPr>
        <p:grpSpPr>
          <a:xfrm>
            <a:off x="1245960" y="5069082"/>
            <a:ext cx="6593733" cy="576064"/>
            <a:chOff x="1259632" y="3284984"/>
            <a:chExt cx="6593733" cy="915120"/>
          </a:xfrm>
        </p:grpSpPr>
        <p:grpSp>
          <p:nvGrpSpPr>
            <p:cNvPr id="17" name="9 Grupo"/>
            <p:cNvGrpSpPr/>
            <p:nvPr/>
          </p:nvGrpSpPr>
          <p:grpSpPr>
            <a:xfrm>
              <a:off x="1259632" y="3284984"/>
              <a:ext cx="6593733" cy="915120"/>
              <a:chOff x="200522" y="906888"/>
              <a:chExt cx="6593733" cy="915120"/>
            </a:xfrm>
          </p:grpSpPr>
          <p:sp>
            <p:nvSpPr>
              <p:cNvPr id="42" name="41 Rectángulo redondeado"/>
              <p:cNvSpPr/>
              <p:nvPr/>
            </p:nvSpPr>
            <p:spPr>
              <a:xfrm>
                <a:off x="200522" y="906888"/>
                <a:ext cx="6593733" cy="91512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43" name="42 Rectángulo"/>
              <p:cNvSpPr/>
              <p:nvPr/>
            </p:nvSpPr>
            <p:spPr>
              <a:xfrm flipV="1">
                <a:off x="260695" y="918436"/>
                <a:ext cx="6504389" cy="1823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2900" tIns="0" rIns="182900" bIns="0" numCol="1" spcCol="1270" anchor="ctr" anchorCtr="0">
                <a:noAutofit/>
              </a:bodyPr>
              <a:lstStyle/>
              <a:p>
                <a:endParaRPr lang="es-ES" sz="2400" kern="1200" dirty="0"/>
              </a:p>
            </p:txBody>
          </p:sp>
        </p:grpSp>
        <p:sp>
          <p:nvSpPr>
            <p:cNvPr id="41" name="40 Rectángulo"/>
            <p:cNvSpPr/>
            <p:nvPr/>
          </p:nvSpPr>
          <p:spPr>
            <a:xfrm>
              <a:off x="1331640" y="3428999"/>
              <a:ext cx="6480720" cy="674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dirty="0">
                  <a:solidFill>
                    <a:schemeClr val="bg1"/>
                  </a:solidFill>
                </a:rPr>
                <a:t>Contrato de gestión comercial</a:t>
              </a:r>
            </a:p>
          </p:txBody>
        </p:sp>
      </p:grpSp>
      <p:grpSp>
        <p:nvGrpSpPr>
          <p:cNvPr id="45" name="33 Grupo">
            <a:extLst>
              <a:ext uri="{FF2B5EF4-FFF2-40B4-BE49-F238E27FC236}">
                <a16:creationId xmlns:a16="http://schemas.microsoft.com/office/drawing/2014/main" id="{4F1907B2-E714-4459-90C1-F1E175B4708C}"/>
              </a:ext>
            </a:extLst>
          </p:cNvPr>
          <p:cNvGrpSpPr/>
          <p:nvPr/>
        </p:nvGrpSpPr>
        <p:grpSpPr>
          <a:xfrm>
            <a:off x="1259632" y="5839533"/>
            <a:ext cx="6593733" cy="576064"/>
            <a:chOff x="1259632" y="3284984"/>
            <a:chExt cx="6593733" cy="915120"/>
          </a:xfrm>
        </p:grpSpPr>
        <p:grpSp>
          <p:nvGrpSpPr>
            <p:cNvPr id="46" name="9 Grupo">
              <a:extLst>
                <a:ext uri="{FF2B5EF4-FFF2-40B4-BE49-F238E27FC236}">
                  <a16:creationId xmlns:a16="http://schemas.microsoft.com/office/drawing/2014/main" id="{055F81B5-0071-4036-AB5D-B06CCCD9687C}"/>
                </a:ext>
              </a:extLst>
            </p:cNvPr>
            <p:cNvGrpSpPr/>
            <p:nvPr/>
          </p:nvGrpSpPr>
          <p:grpSpPr>
            <a:xfrm>
              <a:off x="1259632" y="3284984"/>
              <a:ext cx="6593733" cy="915120"/>
              <a:chOff x="200522" y="906888"/>
              <a:chExt cx="6593733" cy="915120"/>
            </a:xfrm>
          </p:grpSpPr>
          <p:sp>
            <p:nvSpPr>
              <p:cNvPr id="48" name="36 Rectángulo redondeado">
                <a:extLst>
                  <a:ext uri="{FF2B5EF4-FFF2-40B4-BE49-F238E27FC236}">
                    <a16:creationId xmlns:a16="http://schemas.microsoft.com/office/drawing/2014/main" id="{034C23CE-99E2-4E9B-A9DA-58DEC377C7E4}"/>
                  </a:ext>
                </a:extLst>
              </p:cNvPr>
              <p:cNvSpPr/>
              <p:nvPr/>
            </p:nvSpPr>
            <p:spPr>
              <a:xfrm>
                <a:off x="200522" y="906888"/>
                <a:ext cx="6593733" cy="91512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49" name="37 Rectángulo">
                <a:extLst>
                  <a:ext uri="{FF2B5EF4-FFF2-40B4-BE49-F238E27FC236}">
                    <a16:creationId xmlns:a16="http://schemas.microsoft.com/office/drawing/2014/main" id="{B1A289A8-B9AD-45D6-B5F1-E1945AAC5804}"/>
                  </a:ext>
                </a:extLst>
              </p:cNvPr>
              <p:cNvSpPr/>
              <p:nvPr/>
            </p:nvSpPr>
            <p:spPr>
              <a:xfrm flipV="1">
                <a:off x="260695" y="918436"/>
                <a:ext cx="6504389" cy="1823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2900" tIns="0" rIns="182900" bIns="0" numCol="1" spcCol="1270" anchor="ctr" anchorCtr="0">
                <a:noAutofit/>
              </a:bodyPr>
              <a:lstStyle/>
              <a:p>
                <a:endParaRPr lang="es-ES" sz="2400" kern="1200" dirty="0"/>
              </a:p>
            </p:txBody>
          </p:sp>
        </p:grpSp>
        <p:sp>
          <p:nvSpPr>
            <p:cNvPr id="47" name="35 Rectángulo">
              <a:extLst>
                <a:ext uri="{FF2B5EF4-FFF2-40B4-BE49-F238E27FC236}">
                  <a16:creationId xmlns:a16="http://schemas.microsoft.com/office/drawing/2014/main" id="{D05C966D-B4E9-422F-97FC-48CF555F487F}"/>
                </a:ext>
              </a:extLst>
            </p:cNvPr>
            <p:cNvSpPr/>
            <p:nvPr/>
          </p:nvSpPr>
          <p:spPr>
            <a:xfrm>
              <a:off x="1331640" y="3428999"/>
              <a:ext cx="6480720" cy="674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dirty="0">
                  <a:solidFill>
                    <a:schemeClr val="bg1"/>
                  </a:solidFill>
                </a:rPr>
                <a:t>Contrato de gestión operativa y de cobros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_tradnl" sz="3800" dirty="0"/>
              <a:t>ALTERNATIVAS DE GESTION DE COLUMBARIOS</a:t>
            </a:r>
            <a:endParaRPr lang="es-E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404664"/>
            <a:ext cx="6400800" cy="7920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ALTERNATIVAS DE GESTION 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17 Grupo"/>
          <p:cNvGrpSpPr/>
          <p:nvPr/>
        </p:nvGrpSpPr>
        <p:grpSpPr>
          <a:xfrm>
            <a:off x="1259632" y="1484784"/>
            <a:ext cx="6624736" cy="576064"/>
            <a:chOff x="1259632" y="3284984"/>
            <a:chExt cx="6624736" cy="915120"/>
          </a:xfrm>
        </p:grpSpPr>
        <p:grpSp>
          <p:nvGrpSpPr>
            <p:cNvPr id="4" name="9 Grupo"/>
            <p:cNvGrpSpPr/>
            <p:nvPr/>
          </p:nvGrpSpPr>
          <p:grpSpPr>
            <a:xfrm>
              <a:off x="1259632" y="3284984"/>
              <a:ext cx="6593733" cy="915120"/>
              <a:chOff x="200522" y="906888"/>
              <a:chExt cx="6593733" cy="915120"/>
            </a:xfrm>
          </p:grpSpPr>
          <p:sp>
            <p:nvSpPr>
              <p:cNvPr id="14" name="13 Rectángulo redondeado"/>
              <p:cNvSpPr/>
              <p:nvPr/>
            </p:nvSpPr>
            <p:spPr>
              <a:xfrm>
                <a:off x="200522" y="906888"/>
                <a:ext cx="6593733" cy="91512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15" name="14 Rectángulo"/>
              <p:cNvSpPr/>
              <p:nvPr/>
            </p:nvSpPr>
            <p:spPr>
              <a:xfrm flipV="1">
                <a:off x="260695" y="918436"/>
                <a:ext cx="6504389" cy="1823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2900" tIns="0" rIns="182900" bIns="0" numCol="1" spcCol="1270" anchor="ctr" anchorCtr="0">
                <a:noAutofit/>
              </a:bodyPr>
              <a:lstStyle/>
              <a:p>
                <a:endParaRPr lang="es-ES" sz="2400" kern="1200" dirty="0"/>
              </a:p>
            </p:txBody>
          </p:sp>
        </p:grpSp>
        <p:sp>
          <p:nvSpPr>
            <p:cNvPr id="16" name="15 Rectángulo"/>
            <p:cNvSpPr/>
            <p:nvPr/>
          </p:nvSpPr>
          <p:spPr>
            <a:xfrm>
              <a:off x="1259632" y="3428999"/>
              <a:ext cx="6624736" cy="674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dirty="0">
                  <a:solidFill>
                    <a:schemeClr val="bg1"/>
                  </a:solidFill>
                </a:rPr>
                <a:t>Proveedor integral externo único </a:t>
              </a:r>
            </a:p>
          </p:txBody>
        </p:sp>
      </p:grpSp>
      <p:grpSp>
        <p:nvGrpSpPr>
          <p:cNvPr id="5" name="18 Grupo"/>
          <p:cNvGrpSpPr/>
          <p:nvPr/>
        </p:nvGrpSpPr>
        <p:grpSpPr>
          <a:xfrm>
            <a:off x="1259632" y="2420888"/>
            <a:ext cx="6593733" cy="576064"/>
            <a:chOff x="1259632" y="3284984"/>
            <a:chExt cx="6593733" cy="915120"/>
          </a:xfrm>
        </p:grpSpPr>
        <p:grpSp>
          <p:nvGrpSpPr>
            <p:cNvPr id="6" name="9 Grupo"/>
            <p:cNvGrpSpPr/>
            <p:nvPr/>
          </p:nvGrpSpPr>
          <p:grpSpPr>
            <a:xfrm>
              <a:off x="1259632" y="3284984"/>
              <a:ext cx="6593733" cy="915120"/>
              <a:chOff x="200522" y="906888"/>
              <a:chExt cx="6593733" cy="915120"/>
            </a:xfrm>
          </p:grpSpPr>
          <p:sp>
            <p:nvSpPr>
              <p:cNvPr id="22" name="21 Rectángulo redondeado"/>
              <p:cNvSpPr/>
              <p:nvPr/>
            </p:nvSpPr>
            <p:spPr>
              <a:xfrm>
                <a:off x="200522" y="906888"/>
                <a:ext cx="6593733" cy="91512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23" name="22 Rectángulo"/>
              <p:cNvSpPr/>
              <p:nvPr/>
            </p:nvSpPr>
            <p:spPr>
              <a:xfrm flipV="1">
                <a:off x="260695" y="918436"/>
                <a:ext cx="6504389" cy="1823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2900" tIns="0" rIns="182900" bIns="0" numCol="1" spcCol="1270" anchor="ctr" anchorCtr="0">
                <a:noAutofit/>
              </a:bodyPr>
              <a:lstStyle/>
              <a:p>
                <a:endParaRPr lang="es-ES" sz="2400" kern="1200" dirty="0"/>
              </a:p>
            </p:txBody>
          </p:sp>
        </p:grpSp>
        <p:sp>
          <p:nvSpPr>
            <p:cNvPr id="21" name="20 Rectángulo"/>
            <p:cNvSpPr/>
            <p:nvPr/>
          </p:nvSpPr>
          <p:spPr>
            <a:xfrm>
              <a:off x="1331640" y="3428999"/>
              <a:ext cx="6480720" cy="652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300" dirty="0">
                  <a:solidFill>
                    <a:schemeClr val="bg1"/>
                  </a:solidFill>
                </a:rPr>
                <a:t>Varios proveedores externos</a:t>
              </a:r>
            </a:p>
          </p:txBody>
        </p:sp>
      </p:grpSp>
      <p:grpSp>
        <p:nvGrpSpPr>
          <p:cNvPr id="7" name="23 Grupo"/>
          <p:cNvGrpSpPr/>
          <p:nvPr/>
        </p:nvGrpSpPr>
        <p:grpSpPr>
          <a:xfrm>
            <a:off x="1259632" y="3356992"/>
            <a:ext cx="6624736" cy="576064"/>
            <a:chOff x="1259632" y="3284984"/>
            <a:chExt cx="6624736" cy="915120"/>
          </a:xfrm>
        </p:grpSpPr>
        <p:grpSp>
          <p:nvGrpSpPr>
            <p:cNvPr id="8" name="9 Grupo"/>
            <p:cNvGrpSpPr/>
            <p:nvPr/>
          </p:nvGrpSpPr>
          <p:grpSpPr>
            <a:xfrm>
              <a:off x="1259632" y="3284984"/>
              <a:ext cx="6593733" cy="915120"/>
              <a:chOff x="200522" y="906888"/>
              <a:chExt cx="6593733" cy="915120"/>
            </a:xfrm>
          </p:grpSpPr>
          <p:sp>
            <p:nvSpPr>
              <p:cNvPr id="27" name="26 Rectángulo redondeado"/>
              <p:cNvSpPr/>
              <p:nvPr/>
            </p:nvSpPr>
            <p:spPr>
              <a:xfrm>
                <a:off x="200522" y="906888"/>
                <a:ext cx="6593733" cy="91512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28" name="27 Rectángulo"/>
              <p:cNvSpPr/>
              <p:nvPr/>
            </p:nvSpPr>
            <p:spPr>
              <a:xfrm flipV="1">
                <a:off x="260695" y="918436"/>
                <a:ext cx="6504389" cy="1823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2900" tIns="0" rIns="182900" bIns="0" numCol="1" spcCol="1270" anchor="ctr" anchorCtr="0">
                <a:noAutofit/>
              </a:bodyPr>
              <a:lstStyle/>
              <a:p>
                <a:endParaRPr lang="es-ES" sz="2400" kern="1200" dirty="0"/>
              </a:p>
            </p:txBody>
          </p:sp>
        </p:grpSp>
        <p:sp>
          <p:nvSpPr>
            <p:cNvPr id="26" name="25 Rectángulo"/>
            <p:cNvSpPr/>
            <p:nvPr/>
          </p:nvSpPr>
          <p:spPr>
            <a:xfrm>
              <a:off x="1259632" y="3428999"/>
              <a:ext cx="6624736" cy="652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300" dirty="0">
                  <a:solidFill>
                    <a:schemeClr val="bg1"/>
                  </a:solidFill>
                </a:rPr>
                <a:t>Gestión compartida  </a:t>
              </a:r>
            </a:p>
          </p:txBody>
        </p:sp>
      </p:grpSp>
      <p:grpSp>
        <p:nvGrpSpPr>
          <p:cNvPr id="9" name="28 Grupo"/>
          <p:cNvGrpSpPr/>
          <p:nvPr/>
        </p:nvGrpSpPr>
        <p:grpSpPr>
          <a:xfrm>
            <a:off x="1259632" y="4293096"/>
            <a:ext cx="6593733" cy="576064"/>
            <a:chOff x="1259632" y="3284984"/>
            <a:chExt cx="6593733" cy="915120"/>
          </a:xfrm>
        </p:grpSpPr>
        <p:grpSp>
          <p:nvGrpSpPr>
            <p:cNvPr id="10" name="9 Grupo"/>
            <p:cNvGrpSpPr/>
            <p:nvPr/>
          </p:nvGrpSpPr>
          <p:grpSpPr>
            <a:xfrm>
              <a:off x="1259632" y="3284984"/>
              <a:ext cx="6593733" cy="915120"/>
              <a:chOff x="200522" y="906888"/>
              <a:chExt cx="6593733" cy="915120"/>
            </a:xfrm>
          </p:grpSpPr>
          <p:sp>
            <p:nvSpPr>
              <p:cNvPr id="32" name="31 Rectángulo redondeado"/>
              <p:cNvSpPr/>
              <p:nvPr/>
            </p:nvSpPr>
            <p:spPr>
              <a:xfrm>
                <a:off x="200522" y="906888"/>
                <a:ext cx="6593733" cy="91512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33" name="32 Rectángulo"/>
              <p:cNvSpPr/>
              <p:nvPr/>
            </p:nvSpPr>
            <p:spPr>
              <a:xfrm flipV="1">
                <a:off x="260695" y="918436"/>
                <a:ext cx="6504389" cy="1823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2900" tIns="0" rIns="182900" bIns="0" numCol="1" spcCol="1270" anchor="ctr" anchorCtr="0">
                <a:noAutofit/>
              </a:bodyPr>
              <a:lstStyle/>
              <a:p>
                <a:endParaRPr lang="es-ES" sz="2400" kern="1200" dirty="0"/>
              </a:p>
            </p:txBody>
          </p:sp>
        </p:grpSp>
        <p:sp>
          <p:nvSpPr>
            <p:cNvPr id="31" name="30 Rectángulo"/>
            <p:cNvSpPr/>
            <p:nvPr/>
          </p:nvSpPr>
          <p:spPr>
            <a:xfrm>
              <a:off x="1331640" y="3428999"/>
              <a:ext cx="6480720" cy="630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200" dirty="0">
                  <a:solidFill>
                    <a:schemeClr val="bg1"/>
                  </a:solidFill>
                </a:rPr>
                <a:t>Gestión directa con subcontratación de servicios</a:t>
              </a:r>
              <a:endParaRPr lang="es-ES" sz="2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38 Grupo"/>
          <p:cNvGrpSpPr/>
          <p:nvPr/>
        </p:nvGrpSpPr>
        <p:grpSpPr>
          <a:xfrm>
            <a:off x="1259632" y="5229200"/>
            <a:ext cx="6593733" cy="576064"/>
            <a:chOff x="1259632" y="3284984"/>
            <a:chExt cx="6593733" cy="915120"/>
          </a:xfrm>
        </p:grpSpPr>
        <p:grpSp>
          <p:nvGrpSpPr>
            <p:cNvPr id="17" name="9 Grupo"/>
            <p:cNvGrpSpPr/>
            <p:nvPr/>
          </p:nvGrpSpPr>
          <p:grpSpPr>
            <a:xfrm>
              <a:off x="1259632" y="3284984"/>
              <a:ext cx="6593733" cy="915120"/>
              <a:chOff x="200522" y="906888"/>
              <a:chExt cx="6593733" cy="915120"/>
            </a:xfrm>
          </p:grpSpPr>
          <p:sp>
            <p:nvSpPr>
              <p:cNvPr id="42" name="41 Rectángulo redondeado"/>
              <p:cNvSpPr/>
              <p:nvPr/>
            </p:nvSpPr>
            <p:spPr>
              <a:xfrm>
                <a:off x="200522" y="906888"/>
                <a:ext cx="6593733" cy="91512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43" name="42 Rectángulo"/>
              <p:cNvSpPr/>
              <p:nvPr/>
            </p:nvSpPr>
            <p:spPr>
              <a:xfrm flipV="1">
                <a:off x="260695" y="918436"/>
                <a:ext cx="6504389" cy="1823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2900" tIns="0" rIns="182900" bIns="0" numCol="1" spcCol="1270" anchor="ctr" anchorCtr="0">
                <a:noAutofit/>
              </a:bodyPr>
              <a:lstStyle/>
              <a:p>
                <a:endParaRPr lang="es-ES" sz="2400" kern="1200" dirty="0"/>
              </a:p>
            </p:txBody>
          </p:sp>
        </p:grpSp>
        <p:sp>
          <p:nvSpPr>
            <p:cNvPr id="41" name="40 Rectángulo"/>
            <p:cNvSpPr/>
            <p:nvPr/>
          </p:nvSpPr>
          <p:spPr>
            <a:xfrm>
              <a:off x="1331640" y="3428999"/>
              <a:ext cx="6480720" cy="608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100" dirty="0">
                  <a:solidFill>
                    <a:schemeClr val="bg1"/>
                  </a:solidFill>
                </a:rPr>
                <a:t>GESTION DIRECTA INTEGRAL</a:t>
              </a:r>
              <a:endParaRPr lang="es-ES" sz="21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_tradnl" dirty="0"/>
              <a:t>CASOS REALES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2040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ormación financiera corporativa (estándar)">
  <a:themeElements>
    <a:clrScheme name="Información financiera corporativa (estándar) 1">
      <a:dk1>
        <a:srgbClr val="000000"/>
      </a:dk1>
      <a:lt1>
        <a:srgbClr val="006666"/>
      </a:lt1>
      <a:dk2>
        <a:srgbClr val="FFFFFF"/>
      </a:dk2>
      <a:lt2>
        <a:srgbClr val="969696"/>
      </a:lt2>
      <a:accent1>
        <a:srgbClr val="99FFCC"/>
      </a:accent1>
      <a:accent2>
        <a:srgbClr val="00CCCC"/>
      </a:accent2>
      <a:accent3>
        <a:srgbClr val="AAB8B8"/>
      </a:accent3>
      <a:accent4>
        <a:srgbClr val="000000"/>
      </a:accent4>
      <a:accent5>
        <a:srgbClr val="CAFFE2"/>
      </a:accent5>
      <a:accent6>
        <a:srgbClr val="00B9B9"/>
      </a:accent6>
      <a:hlink>
        <a:srgbClr val="CCCCFF"/>
      </a:hlink>
      <a:folHlink>
        <a:srgbClr val="A3BABA"/>
      </a:folHlink>
    </a:clrScheme>
    <a:fontScheme name="Información financiera corporativa (estándar)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formación financiera corporativa (estándar) 1">
        <a:dk1>
          <a:srgbClr val="000000"/>
        </a:dk1>
        <a:lt1>
          <a:srgbClr val="006666"/>
        </a:lt1>
        <a:dk2>
          <a:srgbClr val="FFFFFF"/>
        </a:dk2>
        <a:lt2>
          <a:srgbClr val="969696"/>
        </a:lt2>
        <a:accent1>
          <a:srgbClr val="99FFCC"/>
        </a:accent1>
        <a:accent2>
          <a:srgbClr val="00CCCC"/>
        </a:accent2>
        <a:accent3>
          <a:srgbClr val="AAB8B8"/>
        </a:accent3>
        <a:accent4>
          <a:srgbClr val="000000"/>
        </a:accent4>
        <a:accent5>
          <a:srgbClr val="CAFFE2"/>
        </a:accent5>
        <a:accent6>
          <a:srgbClr val="00B9B9"/>
        </a:accent6>
        <a:hlink>
          <a:srgbClr val="CCCCFF"/>
        </a:hlink>
        <a:folHlink>
          <a:srgbClr val="A3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mación financiera corporativa (estándar) 2">
        <a:dk1>
          <a:srgbClr val="000000"/>
        </a:dk1>
        <a:lt1>
          <a:srgbClr val="FFFFCC"/>
        </a:lt1>
        <a:dk2>
          <a:srgbClr val="000000"/>
        </a:dk2>
        <a:lt2>
          <a:srgbClr val="808000"/>
        </a:lt2>
        <a:accent1>
          <a:srgbClr val="6699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B8CAAA"/>
        </a:accent5>
        <a:accent6>
          <a:srgbClr val="730000"/>
        </a:accent6>
        <a:hlink>
          <a:srgbClr val="CC99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mación financiera corporativa (estándar) 3">
        <a:dk1>
          <a:srgbClr val="000000"/>
        </a:dk1>
        <a:lt1>
          <a:srgbClr val="FFFFFF"/>
        </a:lt1>
        <a:dk2>
          <a:srgbClr val="DDDDDD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mación financiera corporativa (estándar) 4">
        <a:dk1>
          <a:srgbClr val="000000"/>
        </a:dk1>
        <a:lt1>
          <a:srgbClr val="336699"/>
        </a:lt1>
        <a:dk2>
          <a:srgbClr val="FFFFFF"/>
        </a:dk2>
        <a:lt2>
          <a:srgbClr val="6F9FCF"/>
        </a:lt2>
        <a:accent1>
          <a:srgbClr val="336633"/>
        </a:accent1>
        <a:accent2>
          <a:srgbClr val="00FFFF"/>
        </a:accent2>
        <a:accent3>
          <a:srgbClr val="ADB8CA"/>
        </a:accent3>
        <a:accent4>
          <a:srgbClr val="000000"/>
        </a:accent4>
        <a:accent5>
          <a:srgbClr val="ADB8AD"/>
        </a:accent5>
        <a:accent6>
          <a:srgbClr val="00E7E7"/>
        </a:accent6>
        <a:hlink>
          <a:srgbClr val="009999"/>
        </a:hlink>
        <a:folHlink>
          <a:srgbClr val="9CBC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661</Words>
  <Application>Microsoft Office PowerPoint</Application>
  <PresentationFormat>Presentación en pantalla (4:3)</PresentationFormat>
  <Paragraphs>94</Paragraphs>
  <Slides>17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5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33" baseType="lpstr">
      <vt:lpstr>Arial</vt:lpstr>
      <vt:lpstr>Arial Black</vt:lpstr>
      <vt:lpstr>Arial Narrow</vt:lpstr>
      <vt:lpstr>Calibri</vt:lpstr>
      <vt:lpstr>Georgia</vt:lpstr>
      <vt:lpstr>Gloucester MT Extra Condensed</vt:lpstr>
      <vt:lpstr>Lucida Console</vt:lpstr>
      <vt:lpstr>Tahoma</vt:lpstr>
      <vt:lpstr>Times New Roman</vt:lpstr>
      <vt:lpstr>Verdana</vt:lpstr>
      <vt:lpstr>Tema de Office</vt:lpstr>
      <vt:lpstr>Información financiera corporativa (estándar)</vt:lpstr>
      <vt:lpstr>1_Tema de Office</vt:lpstr>
      <vt:lpstr>2_Tema de Office</vt:lpstr>
      <vt:lpstr>3_Tema de Office</vt:lpstr>
      <vt:lpstr>Worksheet</vt:lpstr>
      <vt:lpstr>COLUMBARIOS REGIMEN JURIDICO Y FISCAL. GESTION FINANCIERA Y ECONOMICA</vt:lpstr>
      <vt:lpstr>INDICE</vt:lpstr>
      <vt:lpstr>Presentación de PowerPoint</vt:lpstr>
      <vt:lpstr>REGIMEN LEGAL DE COLUMBARIOS </vt:lpstr>
      <vt:lpstr>Presentación de PowerPoint</vt:lpstr>
      <vt:lpstr>Presentación de PowerPoint</vt:lpstr>
      <vt:lpstr>ALTERNATIVAS DE GESTION DE COLUMBARIOS</vt:lpstr>
      <vt:lpstr>Presentación de PowerPoint</vt:lpstr>
      <vt:lpstr>CASOS REALES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INTERCAMBIO DE BUENAS PRACTICAS Y EXPERIENCIAS </vt:lpstr>
      <vt:lpstr>¡¡MUCHAS GRACIAS!!</vt:lpstr>
    </vt:vector>
  </TitlesOfParts>
  <Company>Arzobispado de Zaragoza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CMI TOMA DECISIONES INVERSIÓN</dc:title>
  <dc:creator>ERNESTO</dc:creator>
  <cp:lastModifiedBy>Anastasio@palarzobispal.local</cp:lastModifiedBy>
  <cp:revision>145</cp:revision>
  <cp:lastPrinted>2022-12-15T10:54:17Z</cp:lastPrinted>
  <dcterms:created xsi:type="dcterms:W3CDTF">2012-08-08T08:54:27Z</dcterms:created>
  <dcterms:modified xsi:type="dcterms:W3CDTF">2022-12-18T07:41:46Z</dcterms:modified>
</cp:coreProperties>
</file>