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</p:sldIdLst>
  <p:sldSz cx="10691813" cy="7561263"/>
  <p:notesSz cx="10691813" cy="7561263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-Bold" panose="020B0604020202020204" charset="0"/>
      <p:bold r:id="rId18"/>
    </p:embeddedFont>
    <p:embeddedFont>
      <p:font typeface="Calibri-Italic" panose="020B0604020202020204" charset="0"/>
      <p: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 Garcia, Generoso" userId="9d61a690-5a24-4b95-a64c-382b2c04a5e3" providerId="ADAL" clId="{A8B65670-7E21-4871-9716-071D073AD206}"/>
    <pc:docChg chg="modSld">
      <pc:chgData name="Lopez Garcia, Generoso" userId="9d61a690-5a24-4b95-a64c-382b2c04a5e3" providerId="ADAL" clId="{A8B65670-7E21-4871-9716-071D073AD206}" dt="2023-12-14T09:23:20.596" v="7" actId="208"/>
      <pc:docMkLst>
        <pc:docMk/>
      </pc:docMkLst>
      <pc:sldChg chg="addSp modSp mod">
        <pc:chgData name="Lopez Garcia, Generoso" userId="9d61a690-5a24-4b95-a64c-382b2c04a5e3" providerId="ADAL" clId="{A8B65670-7E21-4871-9716-071D073AD206}" dt="2023-12-14T09:22:22.073" v="4" actId="208"/>
        <pc:sldMkLst>
          <pc:docMk/>
          <pc:sldMk cId="0" sldId="260"/>
        </pc:sldMkLst>
        <pc:spChg chg="add mod">
          <ac:chgData name="Lopez Garcia, Generoso" userId="9d61a690-5a24-4b95-a64c-382b2c04a5e3" providerId="ADAL" clId="{A8B65670-7E21-4871-9716-071D073AD206}" dt="2023-12-14T09:22:22.073" v="4" actId="208"/>
          <ac:spMkLst>
            <pc:docMk/>
            <pc:sldMk cId="0" sldId="260"/>
            <ac:spMk id="2" creationId="{1D8CAB5F-47C2-5274-E400-F82FFC800375}"/>
          </ac:spMkLst>
        </pc:spChg>
      </pc:sldChg>
      <pc:sldChg chg="addSp modSp mod">
        <pc:chgData name="Lopez Garcia, Generoso" userId="9d61a690-5a24-4b95-a64c-382b2c04a5e3" providerId="ADAL" clId="{A8B65670-7E21-4871-9716-071D073AD206}" dt="2023-12-14T09:23:20.596" v="7" actId="208"/>
        <pc:sldMkLst>
          <pc:docMk/>
          <pc:sldMk cId="0" sldId="263"/>
        </pc:sldMkLst>
        <pc:spChg chg="add mod">
          <ac:chgData name="Lopez Garcia, Generoso" userId="9d61a690-5a24-4b95-a64c-382b2c04a5e3" providerId="ADAL" clId="{A8B65670-7E21-4871-9716-071D073AD206}" dt="2023-12-14T09:23:20.596" v="7" actId="208"/>
          <ac:spMkLst>
            <pc:docMk/>
            <pc:sldMk cId="0" sldId="263"/>
            <ac:spMk id="2" creationId="{F9B78851-6F56-A151-D2F1-D8E798EA281D}"/>
          </ac:spMkLst>
        </pc:spChg>
      </pc:sldChg>
      <pc:sldChg chg="addSp modSp mod">
        <pc:chgData name="Lopez Garcia, Generoso" userId="9d61a690-5a24-4b95-a64c-382b2c04a5e3" providerId="ADAL" clId="{A8B65670-7E21-4871-9716-071D073AD206}" dt="2023-12-13T11:55:00.654" v="1" actId="1076"/>
        <pc:sldMkLst>
          <pc:docMk/>
          <pc:sldMk cId="1273354978" sldId="273"/>
        </pc:sldMkLst>
        <pc:spChg chg="add mod">
          <ac:chgData name="Lopez Garcia, Generoso" userId="9d61a690-5a24-4b95-a64c-382b2c04a5e3" providerId="ADAL" clId="{A8B65670-7E21-4871-9716-071D073AD206}" dt="2023-12-13T11:55:00.654" v="1" actId="1076"/>
          <ac:spMkLst>
            <pc:docMk/>
            <pc:sldMk cId="1273354978" sldId="273"/>
            <ac:spMk id="7" creationId="{4D0FF569-433A-5577-8FD1-8A08808773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231056682,&quot;Placement&quot;:&quot;Footer&quot;,&quot;Top&quot;:572.02655,&quot;Left&quot;:378.757416,&quot;SlideWidth&quot;:841,&quot;SlideHeight&quot;:595}">
            <a:extLst>
              <a:ext uri="{FF2B5EF4-FFF2-40B4-BE49-F238E27FC236}">
                <a16:creationId xmlns:a16="http://schemas.microsoft.com/office/drawing/2014/main" id="{A717DC4F-0AA2-1017-B69E-F12E5398700D}"/>
              </a:ext>
            </a:extLst>
          </p:cNvPr>
          <p:cNvSpPr txBox="1"/>
          <p:nvPr userDrawn="1"/>
        </p:nvSpPr>
        <p:spPr>
          <a:xfrm>
            <a:off x="4810219" y="7264737"/>
            <a:ext cx="107137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120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berdrola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paule@iberdrola.es" TargetMode="External"/><Relationship Id="rId5" Type="http://schemas.openxmlformats.org/officeDocument/2006/relationships/hyperlink" Target="http://www.iberdrola.es/clientes/smartsolar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berdrola.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berdrola.es/clientes/smartsolar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41" y="970941"/>
            <a:ext cx="8713978" cy="555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Freeform 370"/>
          <p:cNvSpPr/>
          <p:nvPr/>
        </p:nvSpPr>
        <p:spPr>
          <a:xfrm>
            <a:off x="1057655" y="1789431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057655" y="1983105"/>
            <a:ext cx="2754503" cy="1356614"/>
          </a:xfrm>
          <a:custGeom>
            <a:avLst/>
            <a:gdLst/>
            <a:ahLst/>
            <a:cxnLst/>
            <a:rect l="0" t="0" r="0" b="0"/>
            <a:pathLst>
              <a:path w="2754503" h="1356614">
                <a:moveTo>
                  <a:pt x="0" y="1356614"/>
                </a:moveTo>
                <a:lnTo>
                  <a:pt x="2754503" y="1356614"/>
                </a:lnTo>
                <a:lnTo>
                  <a:pt x="2754503" y="0"/>
                </a:lnTo>
                <a:lnTo>
                  <a:pt x="0" y="0"/>
                </a:lnTo>
                <a:lnTo>
                  <a:pt x="0" y="1356614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3810634" y="2951099"/>
            <a:ext cx="1271016" cy="388620"/>
          </a:xfrm>
          <a:custGeom>
            <a:avLst/>
            <a:gdLst/>
            <a:ahLst/>
            <a:cxnLst/>
            <a:rect l="0" t="0" r="0" b="0"/>
            <a:pathLst>
              <a:path w="1271016" h="388620">
                <a:moveTo>
                  <a:pt x="0" y="388620"/>
                </a:moveTo>
                <a:lnTo>
                  <a:pt x="1271016" y="388620"/>
                </a:lnTo>
                <a:lnTo>
                  <a:pt x="1271016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627887" y="4231514"/>
            <a:ext cx="431292" cy="111252"/>
          </a:xfrm>
          <a:custGeom>
            <a:avLst/>
            <a:gdLst/>
            <a:ahLst/>
            <a:cxnLst/>
            <a:rect l="0" t="0" r="0" b="0"/>
            <a:pathLst>
              <a:path w="431292" h="111252">
                <a:moveTo>
                  <a:pt x="0" y="111252"/>
                </a:moveTo>
                <a:lnTo>
                  <a:pt x="431292" y="111252"/>
                </a:lnTo>
                <a:lnTo>
                  <a:pt x="431292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9716769" y="4231514"/>
            <a:ext cx="348996" cy="111252"/>
          </a:xfrm>
          <a:custGeom>
            <a:avLst/>
            <a:gdLst/>
            <a:ahLst/>
            <a:cxnLst/>
            <a:rect l="0" t="0" r="0" b="0"/>
            <a:pathLst>
              <a:path w="348996" h="111252">
                <a:moveTo>
                  <a:pt x="0" y="111252"/>
                </a:moveTo>
                <a:lnTo>
                  <a:pt x="348996" y="111252"/>
                </a:lnTo>
                <a:lnTo>
                  <a:pt x="348996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627887" y="4728337"/>
            <a:ext cx="431292" cy="111252"/>
          </a:xfrm>
          <a:custGeom>
            <a:avLst/>
            <a:gdLst/>
            <a:ahLst/>
            <a:cxnLst/>
            <a:rect l="0" t="0" r="0" b="0"/>
            <a:pathLst>
              <a:path w="431292" h="111252">
                <a:moveTo>
                  <a:pt x="0" y="111252"/>
                </a:moveTo>
                <a:lnTo>
                  <a:pt x="431292" y="111252"/>
                </a:lnTo>
                <a:lnTo>
                  <a:pt x="431292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9716769" y="4728337"/>
            <a:ext cx="348996" cy="111252"/>
          </a:xfrm>
          <a:custGeom>
            <a:avLst/>
            <a:gdLst/>
            <a:ahLst/>
            <a:cxnLst/>
            <a:rect l="0" t="0" r="0" b="0"/>
            <a:pathLst>
              <a:path w="348996" h="111252">
                <a:moveTo>
                  <a:pt x="0" y="111252"/>
                </a:moveTo>
                <a:lnTo>
                  <a:pt x="348996" y="111252"/>
                </a:lnTo>
                <a:lnTo>
                  <a:pt x="348996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058417" y="1977644"/>
            <a:ext cx="4022472" cy="0"/>
          </a:xfrm>
          <a:custGeom>
            <a:avLst/>
            <a:gdLst/>
            <a:ahLst/>
            <a:cxnLst/>
            <a:rect l="0" t="0" r="0" b="0"/>
            <a:pathLst>
              <a:path w="4022472">
                <a:moveTo>
                  <a:pt x="0" y="0"/>
                </a:moveTo>
                <a:lnTo>
                  <a:pt x="4022472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1057655" y="1976882"/>
            <a:ext cx="4023996" cy="12192"/>
          </a:xfrm>
          <a:custGeom>
            <a:avLst/>
            <a:gdLst/>
            <a:ahLst/>
            <a:cxnLst/>
            <a:rect l="0" t="0" r="0" b="0"/>
            <a:pathLst>
              <a:path w="4023996" h="12192">
                <a:moveTo>
                  <a:pt x="0" y="12192"/>
                </a:moveTo>
                <a:lnTo>
                  <a:pt x="4023996" y="12192"/>
                </a:lnTo>
                <a:lnTo>
                  <a:pt x="40239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656755" y="526923"/>
            <a:ext cx="9358973" cy="6482627"/>
          </a:xfrm>
          <a:custGeom>
            <a:avLst/>
            <a:gdLst/>
            <a:ahLst/>
            <a:cxnLst/>
            <a:rect l="0" t="0" r="0" b="0"/>
            <a:pathLst>
              <a:path w="9358973" h="6482627">
                <a:moveTo>
                  <a:pt x="0" y="167513"/>
                </a:moveTo>
                <a:cubicBezTo>
                  <a:pt x="0" y="74931"/>
                  <a:pt x="74993" y="0"/>
                  <a:pt x="167513" y="0"/>
                </a:cubicBezTo>
                <a:lnTo>
                  <a:pt x="9191460" y="0"/>
                </a:lnTo>
                <a:cubicBezTo>
                  <a:pt x="9283915" y="0"/>
                  <a:pt x="9358973" y="74931"/>
                  <a:pt x="9358973" y="167513"/>
                </a:cubicBezTo>
                <a:lnTo>
                  <a:pt x="9358973" y="6315126"/>
                </a:lnTo>
                <a:cubicBezTo>
                  <a:pt x="9358973" y="6407633"/>
                  <a:pt x="9283915" y="6482627"/>
                  <a:pt x="9191460" y="6482627"/>
                </a:cubicBezTo>
                <a:lnTo>
                  <a:pt x="167513" y="6482627"/>
                </a:lnTo>
                <a:cubicBezTo>
                  <a:pt x="74993" y="6482627"/>
                  <a:pt x="0" y="6407633"/>
                  <a:pt x="0" y="6315126"/>
                </a:cubicBezTo>
                <a:close/>
                <a:moveTo>
                  <a:pt x="6209373" y="7033641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2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9123" y="658889"/>
            <a:ext cx="2068829" cy="555612"/>
          </a:xfrm>
          <a:prstGeom prst="rect">
            <a:avLst/>
          </a:prstGeom>
          <a:noFill/>
        </p:spPr>
      </p:pic>
      <p:sp>
        <p:nvSpPr>
          <p:cNvPr id="381" name="Freeform 381"/>
          <p:cNvSpPr/>
          <p:nvPr/>
        </p:nvSpPr>
        <p:spPr>
          <a:xfrm>
            <a:off x="1146924" y="4031031"/>
            <a:ext cx="4650613" cy="232613"/>
          </a:xfrm>
          <a:custGeom>
            <a:avLst/>
            <a:gdLst/>
            <a:ahLst/>
            <a:cxnLst/>
            <a:rect l="0" t="0" r="0" b="0"/>
            <a:pathLst>
              <a:path w="4650613" h="232613">
                <a:moveTo>
                  <a:pt x="0" y="232613"/>
                </a:moveTo>
                <a:lnTo>
                  <a:pt x="4650613" y="232613"/>
                </a:lnTo>
                <a:lnTo>
                  <a:pt x="4650613" y="0"/>
                </a:lnTo>
                <a:lnTo>
                  <a:pt x="0" y="0"/>
                </a:lnTo>
                <a:lnTo>
                  <a:pt x="0" y="232613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1146924" y="4031031"/>
            <a:ext cx="4650613" cy="232613"/>
          </a:xfrm>
          <a:custGeom>
            <a:avLst/>
            <a:gdLst/>
            <a:ahLst/>
            <a:cxnLst/>
            <a:rect l="0" t="0" r="0" b="0"/>
            <a:pathLst>
              <a:path w="4650613" h="232613">
                <a:moveTo>
                  <a:pt x="0" y="232613"/>
                </a:moveTo>
                <a:lnTo>
                  <a:pt x="4650613" y="232613"/>
                </a:lnTo>
                <a:lnTo>
                  <a:pt x="4650613" y="0"/>
                </a:lnTo>
                <a:lnTo>
                  <a:pt x="0" y="0"/>
                </a:lnTo>
                <a:lnTo>
                  <a:pt x="0" y="232613"/>
                </a:lnTo>
                <a:close/>
              </a:path>
            </a:pathLst>
          </a:custGeom>
          <a:noFill/>
          <a:ln w="9525" cap="flat" cmpd="sng">
            <a:solidFill>
              <a:srgbClr val="BDBD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5895213" y="1833118"/>
            <a:ext cx="4083431" cy="1461389"/>
          </a:xfrm>
          <a:custGeom>
            <a:avLst/>
            <a:gdLst/>
            <a:ahLst/>
            <a:cxnLst/>
            <a:rect l="0" t="0" r="0" b="0"/>
            <a:pathLst>
              <a:path w="4083431" h="1461389">
                <a:moveTo>
                  <a:pt x="0" y="1461389"/>
                </a:moveTo>
                <a:lnTo>
                  <a:pt x="4083431" y="1461389"/>
                </a:lnTo>
                <a:lnTo>
                  <a:pt x="4083431" y="0"/>
                </a:lnTo>
                <a:lnTo>
                  <a:pt x="0" y="0"/>
                </a:lnTo>
                <a:lnTo>
                  <a:pt x="0" y="14613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7259193" y="1930147"/>
            <a:ext cx="682243" cy="1296034"/>
          </a:xfrm>
          <a:custGeom>
            <a:avLst/>
            <a:gdLst/>
            <a:ahLst/>
            <a:cxnLst/>
            <a:rect l="0" t="0" r="0" b="0"/>
            <a:pathLst>
              <a:path w="682243" h="1296034">
                <a:moveTo>
                  <a:pt x="0" y="0"/>
                </a:moveTo>
                <a:cubicBezTo>
                  <a:pt x="376809" y="0"/>
                  <a:pt x="682243" y="305434"/>
                  <a:pt x="682243" y="682116"/>
                </a:cubicBezTo>
                <a:cubicBezTo>
                  <a:pt x="682243" y="943609"/>
                  <a:pt x="532764" y="1182115"/>
                  <a:pt x="297434" y="1296034"/>
                </a:cubicBezTo>
                <a:lnTo>
                  <a:pt x="0" y="682116"/>
                </a:lnTo>
                <a:close/>
                <a:moveTo>
                  <a:pt x="-1628776" y="5630417"/>
                </a:moveTo>
              </a:path>
            </a:pathLst>
          </a:custGeom>
          <a:solidFill>
            <a:srgbClr val="89A54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5" name="Picture 38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4203" y="1917447"/>
            <a:ext cx="1005123" cy="1388617"/>
          </a:xfrm>
          <a:prstGeom prst="rect">
            <a:avLst/>
          </a:prstGeom>
          <a:noFill/>
        </p:spPr>
      </p:pic>
      <p:sp>
        <p:nvSpPr>
          <p:cNvPr id="386" name="Freeform 386"/>
          <p:cNvSpPr/>
          <p:nvPr/>
        </p:nvSpPr>
        <p:spPr>
          <a:xfrm>
            <a:off x="8447023" y="2424147"/>
            <a:ext cx="69753" cy="69752"/>
          </a:xfrm>
          <a:custGeom>
            <a:avLst/>
            <a:gdLst/>
            <a:ahLst/>
            <a:cxnLst/>
            <a:rect l="0" t="0" r="0" b="0"/>
            <a:pathLst>
              <a:path w="69753" h="69752">
                <a:moveTo>
                  <a:pt x="0" y="69752"/>
                </a:moveTo>
                <a:lnTo>
                  <a:pt x="69753" y="69752"/>
                </a:lnTo>
                <a:lnTo>
                  <a:pt x="69753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89A54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8447023" y="2701388"/>
            <a:ext cx="69753" cy="69753"/>
          </a:xfrm>
          <a:custGeom>
            <a:avLst/>
            <a:gdLst/>
            <a:ahLst/>
            <a:cxnLst/>
            <a:rect l="0" t="0" r="0" b="0"/>
            <a:pathLst>
              <a:path w="69753" h="69753">
                <a:moveTo>
                  <a:pt x="0" y="69753"/>
                </a:moveTo>
                <a:lnTo>
                  <a:pt x="69753" y="69753"/>
                </a:lnTo>
                <a:lnTo>
                  <a:pt x="69753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B9CD9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563624" y="4518914"/>
            <a:ext cx="5990209" cy="1994154"/>
          </a:xfrm>
          <a:custGeom>
            <a:avLst/>
            <a:gdLst/>
            <a:ahLst/>
            <a:cxnLst/>
            <a:rect l="0" t="0" r="0" b="0"/>
            <a:pathLst>
              <a:path w="5990209" h="1994154">
                <a:moveTo>
                  <a:pt x="0" y="1994154"/>
                </a:moveTo>
                <a:lnTo>
                  <a:pt x="5990209" y="1994154"/>
                </a:lnTo>
                <a:lnTo>
                  <a:pt x="5990209" y="0"/>
                </a:lnTo>
                <a:lnTo>
                  <a:pt x="0" y="0"/>
                </a:lnTo>
                <a:lnTo>
                  <a:pt x="0" y="199415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563624" y="4518914"/>
            <a:ext cx="5990208" cy="1795018"/>
          </a:xfrm>
          <a:custGeom>
            <a:avLst/>
            <a:gdLst/>
            <a:ahLst/>
            <a:cxnLst/>
            <a:rect l="0" t="0" r="0" b="0"/>
            <a:pathLst>
              <a:path w="5990208" h="1795018">
                <a:moveTo>
                  <a:pt x="0" y="1795018"/>
                </a:moveTo>
                <a:lnTo>
                  <a:pt x="5990208" y="1795018"/>
                </a:lnTo>
                <a:moveTo>
                  <a:pt x="0" y="1595375"/>
                </a:moveTo>
                <a:lnTo>
                  <a:pt x="5990208" y="1595375"/>
                </a:lnTo>
                <a:moveTo>
                  <a:pt x="0" y="1395730"/>
                </a:moveTo>
                <a:lnTo>
                  <a:pt x="5990208" y="1395730"/>
                </a:lnTo>
                <a:moveTo>
                  <a:pt x="0" y="1196086"/>
                </a:moveTo>
                <a:lnTo>
                  <a:pt x="5990208" y="1196086"/>
                </a:lnTo>
                <a:moveTo>
                  <a:pt x="0" y="996443"/>
                </a:moveTo>
                <a:lnTo>
                  <a:pt x="5990208" y="996443"/>
                </a:lnTo>
                <a:moveTo>
                  <a:pt x="0" y="798323"/>
                </a:moveTo>
                <a:lnTo>
                  <a:pt x="5990208" y="798323"/>
                </a:lnTo>
                <a:moveTo>
                  <a:pt x="0" y="598678"/>
                </a:moveTo>
                <a:lnTo>
                  <a:pt x="5990208" y="598678"/>
                </a:lnTo>
                <a:moveTo>
                  <a:pt x="0" y="399034"/>
                </a:moveTo>
                <a:lnTo>
                  <a:pt x="5990208" y="399034"/>
                </a:lnTo>
                <a:moveTo>
                  <a:pt x="0" y="199390"/>
                </a:moveTo>
                <a:lnTo>
                  <a:pt x="5990208" y="199390"/>
                </a:lnTo>
                <a:moveTo>
                  <a:pt x="0" y="0"/>
                </a:moveTo>
                <a:lnTo>
                  <a:pt x="5990208" y="0"/>
                </a:lnTo>
              </a:path>
            </a:pathLst>
          </a:custGeom>
          <a:noFill/>
          <a:ln w="952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39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4690364"/>
            <a:ext cx="5994400" cy="1841500"/>
          </a:xfrm>
          <a:prstGeom prst="rect">
            <a:avLst/>
          </a:prstGeom>
          <a:noFill/>
        </p:spPr>
      </p:pic>
      <p:sp>
        <p:nvSpPr>
          <p:cNvPr id="391" name="Freeform 391"/>
          <p:cNvSpPr/>
          <p:nvPr/>
        </p:nvSpPr>
        <p:spPr>
          <a:xfrm>
            <a:off x="1563624" y="4518914"/>
            <a:ext cx="0" cy="1994154"/>
          </a:xfrm>
          <a:custGeom>
            <a:avLst/>
            <a:gdLst/>
            <a:ahLst/>
            <a:cxnLst/>
            <a:rect l="0" t="0" r="0" b="0"/>
            <a:pathLst>
              <a:path h="1994154">
                <a:moveTo>
                  <a:pt x="0" y="199415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1523364" y="4518914"/>
            <a:ext cx="40260" cy="1994154"/>
          </a:xfrm>
          <a:custGeom>
            <a:avLst/>
            <a:gdLst/>
            <a:ahLst/>
            <a:cxnLst/>
            <a:rect l="0" t="0" r="0" b="0"/>
            <a:pathLst>
              <a:path w="40260" h="1994154">
                <a:moveTo>
                  <a:pt x="0" y="1994154"/>
                </a:moveTo>
                <a:lnTo>
                  <a:pt x="40260" y="1994154"/>
                </a:lnTo>
                <a:moveTo>
                  <a:pt x="0" y="1795018"/>
                </a:moveTo>
                <a:lnTo>
                  <a:pt x="40260" y="1795018"/>
                </a:lnTo>
                <a:moveTo>
                  <a:pt x="0" y="1595375"/>
                </a:moveTo>
                <a:lnTo>
                  <a:pt x="40260" y="1595375"/>
                </a:lnTo>
                <a:moveTo>
                  <a:pt x="0" y="1395730"/>
                </a:moveTo>
                <a:lnTo>
                  <a:pt x="40260" y="1395730"/>
                </a:lnTo>
                <a:moveTo>
                  <a:pt x="0" y="1196086"/>
                </a:moveTo>
                <a:lnTo>
                  <a:pt x="40260" y="1196086"/>
                </a:lnTo>
                <a:moveTo>
                  <a:pt x="0" y="996443"/>
                </a:moveTo>
                <a:lnTo>
                  <a:pt x="40260" y="996443"/>
                </a:lnTo>
                <a:moveTo>
                  <a:pt x="0" y="798323"/>
                </a:moveTo>
                <a:lnTo>
                  <a:pt x="40260" y="798323"/>
                </a:lnTo>
                <a:moveTo>
                  <a:pt x="0" y="598678"/>
                </a:moveTo>
                <a:lnTo>
                  <a:pt x="40260" y="598678"/>
                </a:lnTo>
                <a:moveTo>
                  <a:pt x="0" y="399034"/>
                </a:moveTo>
                <a:lnTo>
                  <a:pt x="40260" y="399034"/>
                </a:lnTo>
                <a:moveTo>
                  <a:pt x="0" y="199390"/>
                </a:moveTo>
                <a:lnTo>
                  <a:pt x="40260" y="199390"/>
                </a:lnTo>
                <a:moveTo>
                  <a:pt x="0" y="0"/>
                </a:moveTo>
                <a:lnTo>
                  <a:pt x="40260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563624" y="6513068"/>
            <a:ext cx="5990208" cy="0"/>
          </a:xfrm>
          <a:custGeom>
            <a:avLst/>
            <a:gdLst/>
            <a:ahLst/>
            <a:cxnLst/>
            <a:rect l="0" t="0" r="0" b="0"/>
            <a:pathLst>
              <a:path w="5990208">
                <a:moveTo>
                  <a:pt x="0" y="0"/>
                </a:moveTo>
                <a:lnTo>
                  <a:pt x="5990208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563624" y="6513068"/>
            <a:ext cx="5990208" cy="40298"/>
          </a:xfrm>
          <a:custGeom>
            <a:avLst/>
            <a:gdLst/>
            <a:ahLst/>
            <a:cxnLst/>
            <a:rect l="0" t="0" r="0" b="0"/>
            <a:pathLst>
              <a:path w="5990208" h="40298">
                <a:moveTo>
                  <a:pt x="0" y="0"/>
                </a:moveTo>
                <a:lnTo>
                  <a:pt x="0" y="40298"/>
                </a:lnTo>
                <a:moveTo>
                  <a:pt x="249936" y="0"/>
                </a:moveTo>
                <a:lnTo>
                  <a:pt x="249936" y="40298"/>
                </a:lnTo>
                <a:moveTo>
                  <a:pt x="499871" y="0"/>
                </a:moveTo>
                <a:lnTo>
                  <a:pt x="499871" y="40298"/>
                </a:lnTo>
                <a:moveTo>
                  <a:pt x="748283" y="0"/>
                </a:moveTo>
                <a:lnTo>
                  <a:pt x="748283" y="40298"/>
                </a:lnTo>
                <a:moveTo>
                  <a:pt x="998220" y="0"/>
                </a:moveTo>
                <a:lnTo>
                  <a:pt x="998220" y="40298"/>
                </a:lnTo>
                <a:moveTo>
                  <a:pt x="1248155" y="0"/>
                </a:moveTo>
                <a:lnTo>
                  <a:pt x="1248155" y="40298"/>
                </a:lnTo>
                <a:moveTo>
                  <a:pt x="1498092" y="0"/>
                </a:moveTo>
                <a:lnTo>
                  <a:pt x="1498092" y="40298"/>
                </a:lnTo>
                <a:moveTo>
                  <a:pt x="1746504" y="0"/>
                </a:moveTo>
                <a:lnTo>
                  <a:pt x="1746504" y="40298"/>
                </a:lnTo>
                <a:moveTo>
                  <a:pt x="1996440" y="0"/>
                </a:moveTo>
                <a:lnTo>
                  <a:pt x="1996440" y="40298"/>
                </a:lnTo>
                <a:moveTo>
                  <a:pt x="2246376" y="0"/>
                </a:moveTo>
                <a:lnTo>
                  <a:pt x="2246376" y="40298"/>
                </a:lnTo>
                <a:moveTo>
                  <a:pt x="2496311" y="0"/>
                </a:moveTo>
                <a:lnTo>
                  <a:pt x="2496311" y="40298"/>
                </a:lnTo>
                <a:moveTo>
                  <a:pt x="2746247" y="0"/>
                </a:moveTo>
                <a:lnTo>
                  <a:pt x="2746247" y="40298"/>
                </a:lnTo>
                <a:moveTo>
                  <a:pt x="2994660" y="0"/>
                </a:moveTo>
                <a:lnTo>
                  <a:pt x="2994660" y="40298"/>
                </a:lnTo>
                <a:moveTo>
                  <a:pt x="3244596" y="0"/>
                </a:moveTo>
                <a:lnTo>
                  <a:pt x="3244596" y="40298"/>
                </a:lnTo>
                <a:moveTo>
                  <a:pt x="3494531" y="0"/>
                </a:moveTo>
                <a:lnTo>
                  <a:pt x="3494531" y="40298"/>
                </a:lnTo>
                <a:moveTo>
                  <a:pt x="3744467" y="0"/>
                </a:moveTo>
                <a:lnTo>
                  <a:pt x="3744467" y="40298"/>
                </a:lnTo>
                <a:moveTo>
                  <a:pt x="3992879" y="0"/>
                </a:moveTo>
                <a:lnTo>
                  <a:pt x="3992879" y="40298"/>
                </a:lnTo>
                <a:moveTo>
                  <a:pt x="4242816" y="0"/>
                </a:moveTo>
                <a:lnTo>
                  <a:pt x="4242816" y="40298"/>
                </a:lnTo>
                <a:moveTo>
                  <a:pt x="4492752" y="0"/>
                </a:moveTo>
                <a:lnTo>
                  <a:pt x="4492752" y="40298"/>
                </a:lnTo>
                <a:moveTo>
                  <a:pt x="4742687" y="0"/>
                </a:moveTo>
                <a:lnTo>
                  <a:pt x="4742687" y="40298"/>
                </a:lnTo>
                <a:moveTo>
                  <a:pt x="4991099" y="0"/>
                </a:moveTo>
                <a:lnTo>
                  <a:pt x="4991099" y="40298"/>
                </a:lnTo>
                <a:moveTo>
                  <a:pt x="5241035" y="0"/>
                </a:moveTo>
                <a:lnTo>
                  <a:pt x="5241035" y="40298"/>
                </a:lnTo>
                <a:moveTo>
                  <a:pt x="5490971" y="0"/>
                </a:moveTo>
                <a:lnTo>
                  <a:pt x="5490971" y="40298"/>
                </a:lnTo>
                <a:moveTo>
                  <a:pt x="5740907" y="0"/>
                </a:moveTo>
                <a:lnTo>
                  <a:pt x="5740907" y="40298"/>
                </a:lnTo>
                <a:moveTo>
                  <a:pt x="5990208" y="0"/>
                </a:moveTo>
                <a:lnTo>
                  <a:pt x="5990208" y="40298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688338" y="5210175"/>
            <a:ext cx="5740654" cy="615188"/>
          </a:xfrm>
          <a:custGeom>
            <a:avLst/>
            <a:gdLst/>
            <a:ahLst/>
            <a:cxnLst/>
            <a:rect l="0" t="0" r="0" b="0"/>
            <a:pathLst>
              <a:path w="5740654" h="615188">
                <a:moveTo>
                  <a:pt x="0" y="535306"/>
                </a:moveTo>
                <a:lnTo>
                  <a:pt x="250189" y="582550"/>
                </a:lnTo>
                <a:lnTo>
                  <a:pt x="498601" y="603885"/>
                </a:lnTo>
                <a:lnTo>
                  <a:pt x="748538" y="614554"/>
                </a:lnTo>
                <a:lnTo>
                  <a:pt x="998473" y="615188"/>
                </a:lnTo>
                <a:lnTo>
                  <a:pt x="1248410" y="596266"/>
                </a:lnTo>
                <a:lnTo>
                  <a:pt x="1498345" y="538354"/>
                </a:lnTo>
                <a:lnTo>
                  <a:pt x="1746758" y="442341"/>
                </a:lnTo>
                <a:lnTo>
                  <a:pt x="1996694" y="256413"/>
                </a:lnTo>
                <a:lnTo>
                  <a:pt x="2246629" y="108585"/>
                </a:lnTo>
                <a:lnTo>
                  <a:pt x="2496565" y="35434"/>
                </a:lnTo>
                <a:lnTo>
                  <a:pt x="2744977" y="14097"/>
                </a:lnTo>
                <a:lnTo>
                  <a:pt x="2994914" y="0"/>
                </a:lnTo>
                <a:lnTo>
                  <a:pt x="3244850" y="49150"/>
                </a:lnTo>
                <a:lnTo>
                  <a:pt x="3494785" y="164973"/>
                </a:lnTo>
                <a:lnTo>
                  <a:pt x="3743197" y="215266"/>
                </a:lnTo>
                <a:lnTo>
                  <a:pt x="3993133" y="224410"/>
                </a:lnTo>
                <a:lnTo>
                  <a:pt x="4243070" y="219838"/>
                </a:lnTo>
                <a:lnTo>
                  <a:pt x="4493006" y="209169"/>
                </a:lnTo>
                <a:lnTo>
                  <a:pt x="4742941" y="215266"/>
                </a:lnTo>
                <a:lnTo>
                  <a:pt x="4991354" y="245745"/>
                </a:lnTo>
                <a:lnTo>
                  <a:pt x="5241290" y="302134"/>
                </a:lnTo>
                <a:lnTo>
                  <a:pt x="5491226" y="385954"/>
                </a:lnTo>
                <a:lnTo>
                  <a:pt x="5740654" y="471297"/>
                </a:lnTo>
              </a:path>
            </a:pathLst>
          </a:custGeom>
          <a:noFill/>
          <a:ln w="28575" cap="rnd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8122157" y="5194779"/>
            <a:ext cx="243840" cy="69753"/>
          </a:xfrm>
          <a:custGeom>
            <a:avLst/>
            <a:gdLst/>
            <a:ahLst/>
            <a:cxnLst/>
            <a:rect l="0" t="0" r="0" b="0"/>
            <a:pathLst>
              <a:path w="243840" h="69753">
                <a:moveTo>
                  <a:pt x="0" y="69753"/>
                </a:moveTo>
                <a:lnTo>
                  <a:pt x="243840" y="69753"/>
                </a:lnTo>
                <a:lnTo>
                  <a:pt x="243840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8122157" y="5414997"/>
            <a:ext cx="243840" cy="69753"/>
          </a:xfrm>
          <a:custGeom>
            <a:avLst/>
            <a:gdLst/>
            <a:ahLst/>
            <a:cxnLst/>
            <a:rect l="0" t="0" r="0" b="0"/>
            <a:pathLst>
              <a:path w="243840" h="69753">
                <a:moveTo>
                  <a:pt x="0" y="69753"/>
                </a:moveTo>
                <a:lnTo>
                  <a:pt x="243840" y="69753"/>
                </a:lnTo>
                <a:lnTo>
                  <a:pt x="243840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C6D9F1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8122157" y="5635215"/>
            <a:ext cx="243840" cy="69752"/>
          </a:xfrm>
          <a:custGeom>
            <a:avLst/>
            <a:gdLst/>
            <a:ahLst/>
            <a:cxnLst/>
            <a:rect l="0" t="0" r="0" b="0"/>
            <a:pathLst>
              <a:path w="243840" h="69752">
                <a:moveTo>
                  <a:pt x="0" y="69752"/>
                </a:moveTo>
                <a:lnTo>
                  <a:pt x="243840" y="69752"/>
                </a:lnTo>
                <a:lnTo>
                  <a:pt x="24384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92D050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8122157" y="5890388"/>
            <a:ext cx="243840" cy="0"/>
          </a:xfrm>
          <a:custGeom>
            <a:avLst/>
            <a:gdLst/>
            <a:ahLst/>
            <a:cxnLst/>
            <a:rect l="0" t="0" r="0" b="0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noFill/>
          <a:ln w="28575" cap="rnd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Rectangle 400"/>
          <p:cNvSpPr/>
          <p:nvPr/>
        </p:nvSpPr>
        <p:spPr>
          <a:xfrm>
            <a:off x="1092708" y="717502"/>
            <a:ext cx="2375347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BALANCE ENERGÉTICO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083563" y="1822959"/>
            <a:ext cx="3971416" cy="15076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BALANCE ENERGÉTICO (kWh/año)</a:t>
            </a:r>
          </a:p>
          <a:p>
            <a:pPr marL="0">
              <a:lnSpc>
                <a:spcPts val="1523"/>
              </a:lnSpc>
              <a:tabLst>
                <a:tab pos="354393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11.844</a:t>
            </a:r>
          </a:p>
          <a:p>
            <a:pPr marL="0">
              <a:lnSpc>
                <a:spcPts val="1524"/>
              </a:lnSpc>
              <a:tabLst>
                <a:tab pos="362165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Generación FV potencial máx.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6.633</a:t>
            </a:r>
          </a:p>
          <a:p>
            <a:pPr marL="0">
              <a:lnSpc>
                <a:spcPts val="1526"/>
              </a:lnSpc>
              <a:tabLst>
                <a:tab pos="362165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Autoconsumo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5.072</a:t>
            </a:r>
          </a:p>
          <a:p>
            <a:pPr marL="0">
              <a:lnSpc>
                <a:spcPts val="1523"/>
              </a:lnSpc>
              <a:tabLst>
                <a:tab pos="362165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Suministro de red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6.772</a:t>
            </a:r>
          </a:p>
          <a:p>
            <a:pPr marL="0">
              <a:lnSpc>
                <a:spcPts val="1524"/>
              </a:lnSpc>
              <a:tabLst>
                <a:tab pos="362165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Inyección a red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1.561</a:t>
            </a:r>
          </a:p>
          <a:p>
            <a:pPr marL="0">
              <a:lnSpc>
                <a:spcPts val="1523"/>
              </a:lnSpc>
              <a:tabLst>
                <a:tab pos="370700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% Autoconsumo / Gen FV potencial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76%</a:t>
            </a:r>
          </a:p>
          <a:p>
            <a:pPr marL="0">
              <a:lnSpc>
                <a:spcPts val="1523"/>
              </a:lnSpc>
              <a:tabLst>
                <a:tab pos="370700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% Autoconsumo / 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43%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1602994" y="4085591"/>
            <a:ext cx="3771747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0" spc="0" baseline="0" dirty="0">
                <a:solidFill>
                  <a:srgbClr val="FFFFFF"/>
                </a:solidFill>
                <a:latin typeface="Calibri"/>
              </a:rPr>
              <a:t>Balance 24 </a:t>
            </a:r>
            <a:r>
              <a:rPr lang="es-ES" sz="1200" b="0" i="0" spc="272" baseline="0" dirty="0">
                <a:solidFill>
                  <a:srgbClr val="FFFFFF"/>
                </a:solidFill>
                <a:latin typeface="Calibri"/>
              </a:rPr>
              <a:t>h</a:t>
            </a:r>
            <a:r>
              <a:rPr lang="es-ES" sz="1200" b="0" i="0" spc="280" baseline="0" dirty="0">
                <a:solidFill>
                  <a:srgbClr val="FFFFFF"/>
                </a:solidFill>
                <a:latin typeface="Calibri"/>
              </a:rPr>
              <a:t>-</a:t>
            </a:r>
            <a:r>
              <a:rPr lang="es-ES" sz="1200" b="0" i="0" spc="0" baseline="0" dirty="0">
                <a:solidFill>
                  <a:srgbClr val="FFFFFF"/>
                </a:solidFill>
                <a:latin typeface="Calibri"/>
              </a:rPr>
              <a:t>ANUAL AGREGADO POR HORAS INSTALACION 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7617206" y="2444750"/>
            <a:ext cx="245467" cy="140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103" b="1" i="0" spc="0" baseline="0" dirty="0">
                <a:solidFill>
                  <a:srgbClr val="FFFFFF"/>
                </a:solidFill>
                <a:latin typeface="Calibri-Bold"/>
              </a:rPr>
              <a:t>43%</a:t>
            </a:r>
          </a:p>
        </p:txBody>
      </p:sp>
      <p:sp>
        <p:nvSpPr>
          <p:cNvPr id="404" name="Rectangle 404"/>
          <p:cNvSpPr/>
          <p:nvPr/>
        </p:nvSpPr>
        <p:spPr>
          <a:xfrm>
            <a:off x="6656578" y="2665223"/>
            <a:ext cx="245467" cy="140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103" b="1" i="0" spc="0" baseline="0" dirty="0">
                <a:solidFill>
                  <a:srgbClr val="FFFFFF"/>
                </a:solidFill>
                <a:latin typeface="Calibri-Bold"/>
              </a:rPr>
              <a:t>57%</a:t>
            </a:r>
          </a:p>
        </p:txBody>
      </p:sp>
      <p:sp>
        <p:nvSpPr>
          <p:cNvPr id="405" name="Rectangle 405"/>
          <p:cNvSpPr/>
          <p:nvPr/>
        </p:nvSpPr>
        <p:spPr>
          <a:xfrm>
            <a:off x="8512175" y="2164106"/>
            <a:ext cx="951743" cy="6403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2" b="1" i="0" spc="0" baseline="0" dirty="0">
                <a:solidFill>
                  <a:srgbClr val="286D1D"/>
                </a:solidFill>
                <a:latin typeface="Calibri-Bold"/>
              </a:rPr>
              <a:t>Consumo</a:t>
            </a:r>
          </a:p>
          <a:p>
            <a:pPr marL="35941">
              <a:lnSpc>
                <a:spcPts val="1655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Autoconsumo</a:t>
            </a:r>
          </a:p>
          <a:p>
            <a:pPr marL="35941">
              <a:lnSpc>
                <a:spcPts val="2183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Suministro de red</a:t>
            </a:r>
          </a:p>
        </p:txBody>
      </p:sp>
      <p:sp>
        <p:nvSpPr>
          <p:cNvPr id="406" name="Rectangle 406"/>
          <p:cNvSpPr/>
          <p:nvPr/>
        </p:nvSpPr>
        <p:spPr>
          <a:xfrm>
            <a:off x="1381633" y="6455284"/>
            <a:ext cx="64131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0</a:t>
            </a:r>
          </a:p>
        </p:txBody>
      </p:sp>
      <p:sp>
        <p:nvSpPr>
          <p:cNvPr id="407" name="Rectangle 407"/>
          <p:cNvSpPr/>
          <p:nvPr/>
        </p:nvSpPr>
        <p:spPr>
          <a:xfrm>
            <a:off x="1252727" y="6255944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100</a:t>
            </a:r>
          </a:p>
        </p:txBody>
      </p:sp>
      <p:sp>
        <p:nvSpPr>
          <p:cNvPr id="408" name="Rectangle 408"/>
          <p:cNvSpPr/>
          <p:nvPr/>
        </p:nvSpPr>
        <p:spPr>
          <a:xfrm>
            <a:off x="1252727" y="6056021"/>
            <a:ext cx="193745" cy="126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8" b="0" i="0" spc="0" baseline="0" dirty="0">
                <a:solidFill>
                  <a:srgbClr val="000000"/>
                </a:solidFill>
                <a:latin typeface="Calibri"/>
              </a:rPr>
              <a:t>200</a:t>
            </a:r>
          </a:p>
        </p:txBody>
      </p:sp>
      <p:sp>
        <p:nvSpPr>
          <p:cNvPr id="409" name="Rectangle 409"/>
          <p:cNvSpPr/>
          <p:nvPr/>
        </p:nvSpPr>
        <p:spPr>
          <a:xfrm>
            <a:off x="1252727" y="5856987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300</a:t>
            </a:r>
          </a:p>
        </p:txBody>
      </p:sp>
      <p:sp>
        <p:nvSpPr>
          <p:cNvPr id="410" name="Rectangle 410"/>
          <p:cNvSpPr/>
          <p:nvPr/>
        </p:nvSpPr>
        <p:spPr>
          <a:xfrm>
            <a:off x="1252727" y="5657597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400</a:t>
            </a:r>
          </a:p>
        </p:txBody>
      </p:sp>
      <p:sp>
        <p:nvSpPr>
          <p:cNvPr id="411" name="Rectangle 411"/>
          <p:cNvSpPr/>
          <p:nvPr/>
        </p:nvSpPr>
        <p:spPr>
          <a:xfrm>
            <a:off x="1252727" y="5457953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500</a:t>
            </a:r>
          </a:p>
        </p:txBody>
      </p:sp>
      <p:sp>
        <p:nvSpPr>
          <p:cNvPr id="412" name="Rectangle 412"/>
          <p:cNvSpPr/>
          <p:nvPr/>
        </p:nvSpPr>
        <p:spPr>
          <a:xfrm>
            <a:off x="1252727" y="5258690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600</a:t>
            </a:r>
          </a:p>
        </p:txBody>
      </p:sp>
      <p:sp>
        <p:nvSpPr>
          <p:cNvPr id="413" name="Rectangle 413"/>
          <p:cNvSpPr/>
          <p:nvPr/>
        </p:nvSpPr>
        <p:spPr>
          <a:xfrm>
            <a:off x="1252727" y="5059300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700</a:t>
            </a:r>
          </a:p>
        </p:txBody>
      </p:sp>
      <p:sp>
        <p:nvSpPr>
          <p:cNvPr id="414" name="Rectangle 414"/>
          <p:cNvSpPr/>
          <p:nvPr/>
        </p:nvSpPr>
        <p:spPr>
          <a:xfrm>
            <a:off x="1252727" y="4859656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800</a:t>
            </a:r>
          </a:p>
        </p:txBody>
      </p:sp>
      <p:sp>
        <p:nvSpPr>
          <p:cNvPr id="415" name="Rectangle 415"/>
          <p:cNvSpPr/>
          <p:nvPr/>
        </p:nvSpPr>
        <p:spPr>
          <a:xfrm>
            <a:off x="1252727" y="4660266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900</a:t>
            </a:r>
          </a:p>
        </p:txBody>
      </p:sp>
      <p:sp>
        <p:nvSpPr>
          <p:cNvPr id="416" name="Rectangle 416"/>
          <p:cNvSpPr/>
          <p:nvPr/>
        </p:nvSpPr>
        <p:spPr>
          <a:xfrm>
            <a:off x="1156411" y="4461003"/>
            <a:ext cx="289666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1.000</a:t>
            </a:r>
          </a:p>
        </p:txBody>
      </p:sp>
      <p:sp>
        <p:nvSpPr>
          <p:cNvPr id="417" name="Rectangle 417"/>
          <p:cNvSpPr/>
          <p:nvPr/>
        </p:nvSpPr>
        <p:spPr>
          <a:xfrm>
            <a:off x="1656588" y="6620485"/>
            <a:ext cx="5837043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9301" algn="l"/>
                <a:tab pos="498982" algn="l"/>
                <a:tab pos="748538" algn="l"/>
                <a:tab pos="998219" algn="l"/>
                <a:tab pos="1247901" algn="l"/>
                <a:tab pos="1497457" algn="l"/>
                <a:tab pos="1747139" algn="l"/>
                <a:tab pos="1996694" algn="l"/>
                <a:tab pos="2214371" algn="l"/>
                <a:tab pos="2464053" algn="l"/>
                <a:tab pos="2713608" algn="l"/>
                <a:tab pos="2963290" algn="l"/>
                <a:tab pos="3212846" algn="l"/>
                <a:tab pos="3462527" algn="l"/>
                <a:tab pos="3712209" algn="l"/>
                <a:tab pos="3961765" algn="l"/>
                <a:tab pos="4211446" algn="l"/>
                <a:tab pos="4461002" algn="l"/>
                <a:tab pos="4710683" algn="l"/>
                <a:tab pos="4960366" algn="l"/>
                <a:tab pos="5209667" algn="l"/>
                <a:tab pos="5459221" algn="l"/>
                <a:tab pos="5708904" algn="l"/>
              </a:tabLst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	2	3	4	5	6	7	8	9	10	11	12	13	14	15	16	17	18	19	20	21	22	23	24</a:t>
            </a:r>
          </a:p>
        </p:txBody>
      </p:sp>
      <p:sp>
        <p:nvSpPr>
          <p:cNvPr id="418" name="Rectangle 418"/>
          <p:cNvSpPr/>
          <p:nvPr/>
        </p:nvSpPr>
        <p:spPr>
          <a:xfrm>
            <a:off x="8392921" y="5171822"/>
            <a:ext cx="1025470" cy="7872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Consumo desde red</a:t>
            </a:r>
          </a:p>
          <a:p>
            <a:pPr marL="0">
              <a:lnSpc>
                <a:spcPts val="1732"/>
              </a:lnSpc>
            </a:pPr>
            <a:r>
              <a:rPr lang="es-ES" sz="998" b="0" i="0" spc="0" baseline="0" dirty="0">
                <a:solidFill>
                  <a:srgbClr val="000000"/>
                </a:solidFill>
                <a:latin typeface="Calibri"/>
              </a:rPr>
              <a:t>Inyectada a red</a:t>
            </a:r>
          </a:p>
          <a:p>
            <a:pPr marL="0">
              <a:lnSpc>
                <a:spcPts val="1735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Autoconsumo FV</a:t>
            </a:r>
          </a:p>
          <a:p>
            <a:pPr marL="0">
              <a:lnSpc>
                <a:spcPts val="1734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Consumo Total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2">
            <a:hlinkClick r:id="rId2"/>
          </p:cNvPr>
          <p:cNvSpPr/>
          <p:nvPr/>
        </p:nvSpPr>
        <p:spPr>
          <a:xfrm>
            <a:off x="296609" y="58083"/>
            <a:ext cx="9906000" cy="6858000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04" y="6342887"/>
            <a:ext cx="719327" cy="480059"/>
          </a:xfrm>
          <a:prstGeom prst="rect">
            <a:avLst/>
          </a:prstGeom>
          <a:noFill/>
        </p:spPr>
      </p:pic>
      <p:pic>
        <p:nvPicPr>
          <p:cNvPr id="124" name="Picture 124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232" y="6434327"/>
            <a:ext cx="361188" cy="365759"/>
          </a:xfrm>
          <a:prstGeom prst="rect">
            <a:avLst/>
          </a:prstGeom>
          <a:noFill/>
        </p:spPr>
      </p:pic>
      <p:sp>
        <p:nvSpPr>
          <p:cNvPr id="125" name="Freeform 125"/>
          <p:cNvSpPr/>
          <p:nvPr/>
        </p:nvSpPr>
        <p:spPr>
          <a:xfrm>
            <a:off x="489204" y="693420"/>
            <a:ext cx="8927592" cy="71628"/>
          </a:xfrm>
          <a:custGeom>
            <a:avLst/>
            <a:gdLst/>
            <a:ahLst/>
            <a:cxnLst/>
            <a:rect l="0" t="0" r="0" b="0"/>
            <a:pathLst>
              <a:path w="8927592" h="71628">
                <a:moveTo>
                  <a:pt x="0" y="71628"/>
                </a:moveTo>
                <a:lnTo>
                  <a:pt x="8927592" y="71628"/>
                </a:lnTo>
                <a:lnTo>
                  <a:pt x="89275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5C881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Rectangle 126"/>
          <p:cNvSpPr/>
          <p:nvPr/>
        </p:nvSpPr>
        <p:spPr>
          <a:xfrm>
            <a:off x="2271471" y="6663342"/>
            <a:ext cx="7386638" cy="139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366258" algn="l"/>
                <a:tab pos="7136892" algn="l"/>
                <a:tab pos="7136892" algn="l"/>
              </a:tabLst>
            </a:pPr>
            <a:r>
              <a:rPr lang="es-ES" sz="900" b="1" i="0" spc="0" baseline="0" dirty="0">
                <a:solidFill>
                  <a:srgbClr val="5C881A"/>
                </a:solidFill>
                <a:latin typeface="Arial"/>
                <a:hlinkClick r:id="rId5"/>
              </a:rPr>
              <a:t>www.iberdrola.es/clientes/smartsolar	</a:t>
            </a:r>
            <a:r>
              <a:rPr lang="es-ES" sz="1363" b="1" i="0" spc="0" baseline="-9600" dirty="0">
                <a:solidFill>
                  <a:srgbClr val="5C881A"/>
                </a:solidFill>
                <a:latin typeface="Arial"/>
              </a:rPr>
              <a:t>SMART SOLAR IBERDROLA	3	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651967" y="1272032"/>
            <a:ext cx="171040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447D1B"/>
                </a:solidFill>
                <a:latin typeface="Arial"/>
              </a:rPr>
              <a:t>DATOS DE CONTACTO</a:t>
            </a:r>
            <a:endParaRPr lang="es-ES" sz="1200" b="0" i="0" spc="0" baseline="0" dirty="0">
              <a:solidFill>
                <a:srgbClr val="447D1B"/>
              </a:solidFill>
              <a:latin typeface="Arial"/>
            </a:endParaRPr>
          </a:p>
        </p:txBody>
      </p:sp>
      <p:sp>
        <p:nvSpPr>
          <p:cNvPr id="130" name="Rectangle 130"/>
          <p:cNvSpPr/>
          <p:nvPr/>
        </p:nvSpPr>
        <p:spPr>
          <a:xfrm>
            <a:off x="2521355" y="1778923"/>
            <a:ext cx="3032882" cy="1708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0" spc="0" baseline="0" dirty="0">
                <a:solidFill>
                  <a:srgbClr val="447D1B"/>
                </a:solidFill>
                <a:latin typeface="Arial"/>
              </a:rPr>
              <a:t>Gestor asignado:</a:t>
            </a:r>
          </a:p>
          <a:p>
            <a:pPr marL="0">
              <a:lnSpc>
                <a:spcPct val="150000"/>
              </a:lnSpc>
            </a:pPr>
            <a:r>
              <a:rPr lang="es-ES" sz="1200" dirty="0">
                <a:solidFill>
                  <a:srgbClr val="447D1B"/>
                </a:solidFill>
                <a:latin typeface="Arial"/>
              </a:rPr>
              <a:t>	</a:t>
            </a:r>
            <a:r>
              <a:rPr lang="es-ES" dirty="0">
                <a:solidFill>
                  <a:srgbClr val="447D1B"/>
                </a:solidFill>
                <a:latin typeface="Arial"/>
              </a:rPr>
              <a:t>Ruben Paule Núñez</a:t>
            </a:r>
          </a:p>
          <a:p>
            <a:pPr marL="0">
              <a:lnSpc>
                <a:spcPct val="150000"/>
              </a:lnSpc>
            </a:pPr>
            <a:r>
              <a:rPr lang="es-ES" b="0" i="0" spc="0" baseline="0" dirty="0">
                <a:solidFill>
                  <a:srgbClr val="447D1B"/>
                </a:solidFill>
                <a:latin typeface="Arial"/>
              </a:rPr>
              <a:t>	</a:t>
            </a:r>
            <a:r>
              <a:rPr lang="es-ES" b="0" i="0" spc="0" baseline="0" dirty="0">
                <a:solidFill>
                  <a:srgbClr val="447D1B"/>
                </a:solidFill>
                <a:latin typeface="Arial"/>
                <a:hlinkClick r:id="rId6"/>
              </a:rPr>
              <a:t>rpaule@iberdrola.es</a:t>
            </a:r>
            <a:endParaRPr lang="es-ES" b="0" i="0" spc="0" baseline="0" dirty="0">
              <a:solidFill>
                <a:srgbClr val="447D1B"/>
              </a:solidFill>
              <a:latin typeface="Arial"/>
            </a:endParaRPr>
          </a:p>
          <a:p>
            <a:pPr marL="0" algn="r">
              <a:lnSpc>
                <a:spcPct val="150000"/>
              </a:lnSpc>
            </a:pPr>
            <a:r>
              <a:rPr lang="es-ES" b="0" i="0" dirty="0">
                <a:solidFill>
                  <a:srgbClr val="5A5A5A"/>
                </a:solidFill>
                <a:effectLst/>
                <a:latin typeface="verdana" panose="020B0604030504040204" pitchFamily="34" charset="0"/>
              </a:rPr>
              <a:t>(+34) 620192408</a:t>
            </a:r>
            <a:endParaRPr lang="es-ES" b="0" i="0" spc="0" baseline="0" dirty="0">
              <a:solidFill>
                <a:srgbClr val="447D1B"/>
              </a:solidFill>
              <a:latin typeface="Arial"/>
            </a:endParaRPr>
          </a:p>
          <a:p>
            <a:pPr marL="0"/>
            <a:endParaRPr lang="es-ES" b="0" i="0" spc="0" baseline="0" dirty="0">
              <a:solidFill>
                <a:srgbClr val="447D1B"/>
              </a:solidFill>
              <a:latin typeface="Arial"/>
            </a:endParaRPr>
          </a:p>
        </p:txBody>
      </p:sp>
      <p:sp>
        <p:nvSpPr>
          <p:cNvPr id="133" name="Rectangle 133"/>
          <p:cNvSpPr/>
          <p:nvPr/>
        </p:nvSpPr>
        <p:spPr>
          <a:xfrm>
            <a:off x="488899" y="273432"/>
            <a:ext cx="2707309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800" b="1" i="0" spc="0" baseline="0" dirty="0">
                <a:solidFill>
                  <a:srgbClr val="5C881A"/>
                </a:solidFill>
                <a:latin typeface="Arial"/>
              </a:rPr>
              <a:t>Smart Solar IBERDROLA</a:t>
            </a:r>
          </a:p>
        </p:txBody>
      </p:sp>
    </p:spTree>
    <p:extLst>
      <p:ext uri="{BB962C8B-B14F-4D97-AF65-F5344CB8AC3E}">
        <p14:creationId xmlns:p14="http://schemas.microsoft.com/office/powerpoint/2010/main" val="287580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8BFA60B2-5A36-BF7C-BED5-4F43F5E49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2" y="580369"/>
            <a:ext cx="9151034" cy="62988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5EDD9E-A05C-FE11-1221-813A80C5D11A}"/>
              </a:ext>
            </a:extLst>
          </p:cNvPr>
          <p:cNvSpPr txBox="1"/>
          <p:nvPr/>
        </p:nvSpPr>
        <p:spPr>
          <a:xfrm>
            <a:off x="4842762" y="5326228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>
                <a:latin typeface="Arial Black" panose="020B0A04020102020204" pitchFamily="34" charset="0"/>
              </a:rPr>
              <a:t>2.000m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10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489204" y="693420"/>
            <a:ext cx="8927592" cy="71628"/>
          </a:xfrm>
          <a:custGeom>
            <a:avLst/>
            <a:gdLst/>
            <a:ahLst/>
            <a:cxnLst/>
            <a:rect l="0" t="0" r="0" b="0"/>
            <a:pathLst>
              <a:path w="8927592" h="71628">
                <a:moveTo>
                  <a:pt x="0" y="71628"/>
                </a:moveTo>
                <a:lnTo>
                  <a:pt x="8927592" y="71628"/>
                </a:lnTo>
                <a:lnTo>
                  <a:pt x="89275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5C88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23" y="1196340"/>
            <a:ext cx="385572" cy="385572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4996" y="1235456"/>
            <a:ext cx="319532" cy="308864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5158740" y="1213104"/>
            <a:ext cx="352044" cy="353568"/>
          </a:xfrm>
          <a:custGeom>
            <a:avLst/>
            <a:gdLst/>
            <a:ahLst/>
            <a:cxnLst/>
            <a:rect l="0" t="0" r="0" b="0"/>
            <a:pathLst>
              <a:path w="352044" h="353568">
                <a:moveTo>
                  <a:pt x="0" y="176785"/>
                </a:moveTo>
                <a:cubicBezTo>
                  <a:pt x="0" y="79121"/>
                  <a:pt x="78867" y="0"/>
                  <a:pt x="176021" y="0"/>
                </a:cubicBezTo>
                <a:cubicBezTo>
                  <a:pt x="273176" y="0"/>
                  <a:pt x="352044" y="79121"/>
                  <a:pt x="352044" y="176785"/>
                </a:cubicBezTo>
                <a:cubicBezTo>
                  <a:pt x="352044" y="274448"/>
                  <a:pt x="273176" y="353568"/>
                  <a:pt x="176021" y="353568"/>
                </a:cubicBezTo>
                <a:cubicBezTo>
                  <a:pt x="78867" y="353568"/>
                  <a:pt x="0" y="274448"/>
                  <a:pt x="0" y="176785"/>
                </a:cubicBezTo>
                <a:close/>
                <a:moveTo>
                  <a:pt x="309371" y="5644896"/>
                </a:moveTo>
              </a:path>
            </a:pathLst>
          </a:custGeom>
          <a:noFill/>
          <a:ln w="3175" cap="flat" cmpd="sng">
            <a:solidFill>
              <a:srgbClr val="5C881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420623" y="1615441"/>
            <a:ext cx="4046221" cy="630936"/>
          </a:xfrm>
          <a:custGeom>
            <a:avLst/>
            <a:gdLst/>
            <a:ahLst/>
            <a:cxnLst/>
            <a:rect l="0" t="0" r="0" b="0"/>
            <a:pathLst>
              <a:path w="4046221" h="630936">
                <a:moveTo>
                  <a:pt x="0" y="630936"/>
                </a:moveTo>
                <a:lnTo>
                  <a:pt x="4046221" y="630936"/>
                </a:lnTo>
                <a:lnTo>
                  <a:pt x="4046221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F4A467">
              <a:alpha val="1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5158740" y="1615441"/>
            <a:ext cx="4046220" cy="630936"/>
          </a:xfrm>
          <a:custGeom>
            <a:avLst/>
            <a:gdLst/>
            <a:ahLst/>
            <a:cxnLst/>
            <a:rect l="0" t="0" r="0" b="0"/>
            <a:pathLst>
              <a:path w="4046220" h="630936">
                <a:moveTo>
                  <a:pt x="0" y="630936"/>
                </a:moveTo>
                <a:lnTo>
                  <a:pt x="4046220" y="630936"/>
                </a:lnTo>
                <a:lnTo>
                  <a:pt x="404622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F4A467">
              <a:alpha val="1882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5646546" y="2080768"/>
            <a:ext cx="2478024" cy="7621"/>
          </a:xfrm>
          <a:custGeom>
            <a:avLst/>
            <a:gdLst/>
            <a:ahLst/>
            <a:cxnLst/>
            <a:rect l="0" t="0" r="0" b="0"/>
            <a:pathLst>
              <a:path w="2478024" h="7621">
                <a:moveTo>
                  <a:pt x="0" y="0"/>
                </a:moveTo>
                <a:lnTo>
                  <a:pt x="826008" y="0"/>
                </a:lnTo>
                <a:lnTo>
                  <a:pt x="1652017" y="0"/>
                </a:lnTo>
                <a:lnTo>
                  <a:pt x="2478024" y="0"/>
                </a:lnTo>
                <a:lnTo>
                  <a:pt x="2478024" y="7621"/>
                </a:lnTo>
                <a:lnTo>
                  <a:pt x="1652017" y="7621"/>
                </a:lnTo>
                <a:lnTo>
                  <a:pt x="826008" y="7621"/>
                </a:lnTo>
                <a:lnTo>
                  <a:pt x="0" y="7621"/>
                </a:lnTo>
                <a:close/>
                <a:moveTo>
                  <a:pt x="-869314" y="4777232"/>
                </a:moveTo>
              </a:path>
            </a:pathLst>
          </a:custGeom>
          <a:solidFill>
            <a:srgbClr val="5C881A">
              <a:alpha val="10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912" y="4293108"/>
            <a:ext cx="382524" cy="385572"/>
          </a:xfrm>
          <a:prstGeom prst="rect">
            <a:avLst/>
          </a:prstGeom>
          <a:noFill/>
        </p:spPr>
      </p:pic>
      <p:sp>
        <p:nvSpPr>
          <p:cNvPr id="111" name="Freeform 111"/>
          <p:cNvSpPr/>
          <p:nvPr/>
        </p:nvSpPr>
        <p:spPr>
          <a:xfrm>
            <a:off x="1405127" y="4480561"/>
            <a:ext cx="7673849" cy="0"/>
          </a:xfrm>
          <a:custGeom>
            <a:avLst/>
            <a:gdLst/>
            <a:ahLst/>
            <a:cxnLst/>
            <a:rect l="0" t="0" r="0" b="0"/>
            <a:pathLst>
              <a:path w="7673849">
                <a:moveTo>
                  <a:pt x="0" y="0"/>
                </a:moveTo>
                <a:lnTo>
                  <a:pt x="7673849" y="0"/>
                </a:lnTo>
              </a:path>
            </a:pathLst>
          </a:custGeom>
          <a:noFill/>
          <a:ln w="6350" cap="flat" cmpd="sng">
            <a:solidFill>
              <a:srgbClr val="5C881A">
                <a:alpha val="100000"/>
              </a:srgbClr>
            </a:solidFill>
            <a:custDash>
              <a:ds d="400000" sp="300000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871727" y="4312920"/>
            <a:ext cx="2081784" cy="318516"/>
          </a:xfrm>
          <a:custGeom>
            <a:avLst/>
            <a:gdLst/>
            <a:ahLst/>
            <a:cxnLst/>
            <a:rect l="0" t="0" r="0" b="0"/>
            <a:pathLst>
              <a:path w="2081784" h="318516">
                <a:moveTo>
                  <a:pt x="0" y="318516"/>
                </a:moveTo>
                <a:lnTo>
                  <a:pt x="2081784" y="318516"/>
                </a:lnTo>
                <a:lnTo>
                  <a:pt x="2081784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1895" y="36577"/>
            <a:ext cx="1524000" cy="647700"/>
          </a:xfrm>
          <a:prstGeom prst="rect">
            <a:avLst/>
          </a:prstGeom>
          <a:noFill/>
        </p:spPr>
      </p:pic>
      <p:sp>
        <p:nvSpPr>
          <p:cNvPr id="115" name="Rectangle 115"/>
          <p:cNvSpPr/>
          <p:nvPr/>
        </p:nvSpPr>
        <p:spPr>
          <a:xfrm>
            <a:off x="654100" y="2303948"/>
            <a:ext cx="3880421" cy="1333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6784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Solución integral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: tarifas exclusivas de autoconsumo, </a:t>
            </a:r>
          </a:p>
          <a:p>
            <a:pPr marL="176784">
              <a:lnSpc>
                <a:spcPts val="1382"/>
              </a:lnSpc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compensación excedentes, energí</a:t>
            </a:r>
            <a:r>
              <a:rPr lang="es-ES" sz="1056" b="0" i="0" spc="564" baseline="0" dirty="0">
                <a:solidFill>
                  <a:srgbClr val="808080"/>
                </a:solidFill>
                <a:latin typeface="Arial"/>
              </a:rPr>
              <a:t>a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respaldo y monitorización</a:t>
            </a:r>
          </a:p>
          <a:p>
            <a:pPr marL="0">
              <a:lnSpc>
                <a:spcPts val="1991"/>
              </a:lnSpc>
              <a:tabLst>
                <a:tab pos="176784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Ahorra hasta 30</a:t>
            </a:r>
            <a:r>
              <a:rPr lang="es-ES" sz="1056" b="1" i="0" spc="293" baseline="0" dirty="0">
                <a:solidFill>
                  <a:srgbClr val="5C881A"/>
                </a:solidFill>
                <a:latin typeface="Arial"/>
              </a:rPr>
              <a:t>%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en factura de energía.</a:t>
            </a:r>
          </a:p>
          <a:p>
            <a:pPr marL="0">
              <a:lnSpc>
                <a:spcPts val="1980"/>
              </a:lnSpc>
              <a:tabLst>
                <a:tab pos="176784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No requiere instalación ni inversión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por parte del cliente</a:t>
            </a:r>
          </a:p>
          <a:p>
            <a:pPr marL="0">
              <a:lnSpc>
                <a:spcPts val="1991"/>
              </a:lnSpc>
              <a:tabLst>
                <a:tab pos="176784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Energía 100% verde de proximidad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reduciendo huella CO2</a:t>
            </a:r>
          </a:p>
          <a:p>
            <a:pPr marL="0">
              <a:lnSpc>
                <a:spcPts val="1980"/>
              </a:lnSpc>
              <a:tabLst>
                <a:tab pos="176784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Sin compromiso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a largo plazo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5221478" y="2303567"/>
            <a:ext cx="4107439" cy="1257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6783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Ingres</a:t>
            </a:r>
            <a:r>
              <a:rPr lang="es-ES" sz="1056" b="1" i="0" spc="266" baseline="0" dirty="0">
                <a:solidFill>
                  <a:srgbClr val="5C881A"/>
                </a:solidFill>
                <a:latin typeface="Arial"/>
              </a:rPr>
              <a:t>o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recurrent</a:t>
            </a:r>
            <a:r>
              <a:rPr lang="es-ES" sz="1056" b="1" i="0" spc="278" baseline="0" dirty="0">
                <a:solidFill>
                  <a:srgbClr val="5C881A"/>
                </a:solidFill>
                <a:latin typeface="Arial"/>
              </a:rPr>
              <a:t>e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por el alquiler de la cubierta a 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largo plazo</a:t>
            </a:r>
          </a:p>
          <a:p>
            <a:pPr marL="0">
              <a:lnSpc>
                <a:spcPts val="1979"/>
              </a:lnSpc>
              <a:tabLst>
                <a:tab pos="176783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Sin coste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por parte del propietario</a:t>
            </a:r>
          </a:p>
          <a:p>
            <a:pPr marL="0">
              <a:lnSpc>
                <a:spcPts val="1995"/>
              </a:lnSpc>
              <a:tabLst>
                <a:tab pos="176783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Imagen Sostenible: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produc</a:t>
            </a:r>
            <a:r>
              <a:rPr lang="es-ES" sz="1056" b="0" i="0" spc="291" baseline="0" dirty="0">
                <a:solidFill>
                  <a:srgbClr val="808080"/>
                </a:solidFill>
                <a:latin typeface="Arial"/>
              </a:rPr>
              <a:t>e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energí</a:t>
            </a:r>
            <a:r>
              <a:rPr lang="es-ES" sz="1056" b="0" i="0" spc="288" baseline="0" dirty="0">
                <a:solidFill>
                  <a:srgbClr val="808080"/>
                </a:solidFill>
                <a:latin typeface="Arial"/>
              </a:rPr>
              <a:t>a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100% verde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para la </a:t>
            </a:r>
          </a:p>
          <a:p>
            <a:pPr marL="176783">
              <a:lnSpc>
                <a:spcPts val="1379"/>
              </a:lnSpc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comunida</a:t>
            </a:r>
            <a:r>
              <a:rPr lang="es-ES" sz="1056" b="0" i="0" spc="268" baseline="0" dirty="0">
                <a:solidFill>
                  <a:srgbClr val="808080"/>
                </a:solidFill>
                <a:latin typeface="Arial"/>
              </a:rPr>
              <a:t>d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reduciendo la huella de CO2</a:t>
            </a:r>
          </a:p>
          <a:p>
            <a:pPr marL="0">
              <a:lnSpc>
                <a:spcPts val="1992"/>
              </a:lnSpc>
              <a:tabLst>
                <a:tab pos="176783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Derecho de acceso a 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condiciones preferente</a:t>
            </a:r>
            <a:r>
              <a:rPr lang="es-ES" sz="1056" b="1" i="0" spc="297" baseline="0" dirty="0">
                <a:solidFill>
                  <a:srgbClr val="5C881A"/>
                </a:solidFill>
                <a:latin typeface="Arial"/>
              </a:rPr>
              <a:t>s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de la Comunidad </a:t>
            </a:r>
          </a:p>
          <a:p>
            <a:pPr marL="176783">
              <a:lnSpc>
                <a:spcPts val="1379"/>
              </a:lnSpc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Solar Smart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786079" y="1285797"/>
            <a:ext cx="6504508" cy="8108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078">
              <a:tabLst>
                <a:tab pos="4875326" algn="l"/>
              </a:tabLst>
            </a:pPr>
            <a:r>
              <a:rPr lang="es-ES" sz="1403" b="0" i="0" spc="0" baseline="0" dirty="0">
                <a:solidFill>
                  <a:srgbClr val="808080"/>
                </a:solidFill>
                <a:latin typeface="Arial"/>
              </a:rPr>
              <a:t>Miembro </a:t>
            </a:r>
            <a:r>
              <a:rPr lang="es-ES" sz="1403" b="1" i="0" spc="0" baseline="0" dirty="0">
                <a:solidFill>
                  <a:srgbClr val="5C881A"/>
                </a:solidFill>
                <a:latin typeface="Arial"/>
              </a:rPr>
              <a:t>Comunidad Smart Solar 	</a:t>
            </a:r>
            <a:r>
              <a:rPr lang="es-ES" sz="2125" b="0" i="0" spc="0" baseline="-7051" dirty="0">
                <a:solidFill>
                  <a:srgbClr val="808080"/>
                </a:solidFill>
                <a:latin typeface="Arial"/>
              </a:rPr>
              <a:t>Propietario </a:t>
            </a:r>
            <a:r>
              <a:rPr lang="es-ES" sz="2125" b="1" i="0" spc="0" baseline="-7051" dirty="0">
                <a:solidFill>
                  <a:srgbClr val="5C881A"/>
                </a:solidFill>
                <a:latin typeface="Arial"/>
              </a:rPr>
              <a:t>Cubierta</a:t>
            </a:r>
          </a:p>
          <a:p>
            <a:pPr marL="0">
              <a:lnSpc>
                <a:spcPts val="3401"/>
              </a:lnSpc>
            </a:pPr>
            <a:r>
              <a:rPr lang="es-ES" sz="1103" b="1" i="1" u="sng" spc="0" baseline="0" dirty="0">
                <a:solidFill>
                  <a:srgbClr val="5C881A"/>
                </a:solidFill>
                <a:latin typeface="Arial"/>
              </a:rPr>
              <a:t>Ahorr</a:t>
            </a:r>
            <a:r>
              <a:rPr lang="es-ES" sz="1103" b="1" i="1" u="sng" spc="300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103" b="0" i="1" spc="0" baseline="0" dirty="0">
                <a:solidFill>
                  <a:srgbClr val="808080"/>
                </a:solidFill>
                <a:latin typeface="Arial"/>
              </a:rPr>
              <a:t>hasta un </a:t>
            </a:r>
            <a:r>
              <a:rPr lang="es-ES" sz="1103" b="1" i="1" u="sng" spc="0" baseline="0" dirty="0">
                <a:solidFill>
                  <a:srgbClr val="5C881A"/>
                </a:solidFill>
                <a:latin typeface="Arial"/>
              </a:rPr>
              <a:t>30% </a:t>
            </a:r>
            <a:r>
              <a:rPr lang="es-ES" sz="1103" b="0" i="1" spc="0" baseline="0" dirty="0">
                <a:solidFill>
                  <a:srgbClr val="808080"/>
                </a:solidFill>
                <a:latin typeface="Arial"/>
              </a:rPr>
              <a:t>en tu </a:t>
            </a:r>
            <a:r>
              <a:rPr lang="es-ES" sz="1103" b="1" i="1" u="sng" spc="0" baseline="0" dirty="0">
                <a:solidFill>
                  <a:srgbClr val="5C881A"/>
                </a:solidFill>
                <a:latin typeface="Arial"/>
              </a:rPr>
              <a:t>factur</a:t>
            </a:r>
            <a:r>
              <a:rPr lang="es-ES" sz="1103" b="1" i="1" u="sng" spc="275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103" b="0" i="1" spc="0" baseline="0" dirty="0">
                <a:solidFill>
                  <a:srgbClr val="808080"/>
                </a:solidFill>
                <a:latin typeface="Arial"/>
              </a:rPr>
              <a:t>con energía solar</a:t>
            </a:r>
          </a:p>
          <a:p>
            <a:pPr marL="124968">
              <a:lnSpc>
                <a:spcPts val="1318"/>
              </a:lnSpc>
            </a:pPr>
            <a:r>
              <a:rPr lang="es-ES" sz="1106" b="0" i="1" spc="0" baseline="0" dirty="0">
                <a:solidFill>
                  <a:srgbClr val="808080"/>
                </a:solidFill>
                <a:latin typeface="Arial"/>
              </a:rPr>
              <a:t>producida cerca de ti y sin inversión ni instalación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5336794" y="1772905"/>
            <a:ext cx="3730542" cy="3240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103" b="0" i="1" spc="0" baseline="0" dirty="0">
                <a:solidFill>
                  <a:srgbClr val="808080"/>
                </a:solidFill>
                <a:latin typeface="Arial"/>
              </a:rPr>
              <a:t>Contribuye al </a:t>
            </a:r>
            <a:r>
              <a:rPr lang="es-ES" sz="1103" b="1" i="1" u="sng" spc="0" baseline="0" dirty="0">
                <a:solidFill>
                  <a:srgbClr val="5C881A"/>
                </a:solidFill>
                <a:latin typeface="Arial"/>
              </a:rPr>
              <a:t>desarroll</a:t>
            </a:r>
            <a:r>
              <a:rPr lang="es-ES" sz="1103" b="1" i="1" u="sng" spc="262" baseline="0" dirty="0">
                <a:solidFill>
                  <a:srgbClr val="5C881A"/>
                </a:solidFill>
                <a:latin typeface="Arial"/>
              </a:rPr>
              <a:t>o</a:t>
            </a:r>
            <a:r>
              <a:rPr lang="es-ES" sz="1103" b="0" i="0" spc="300" baseline="0" dirty="0">
                <a:solidFill>
                  <a:srgbClr val="808080"/>
                </a:solidFill>
                <a:latin typeface="Arial"/>
              </a:rPr>
              <a:t>y</a:t>
            </a:r>
            <a:r>
              <a:rPr lang="es-ES" sz="1103" b="1" i="1" u="sng" spc="0" baseline="0" dirty="0">
                <a:solidFill>
                  <a:srgbClr val="5C881A"/>
                </a:solidFill>
                <a:latin typeface="Arial"/>
              </a:rPr>
              <a:t>sostenibilidad </a:t>
            </a:r>
            <a:r>
              <a:rPr lang="es-ES" sz="1103" b="0" i="1" spc="0" baseline="0" dirty="0">
                <a:solidFill>
                  <a:srgbClr val="808080"/>
                </a:solidFill>
                <a:latin typeface="Arial"/>
              </a:rPr>
              <a:t>de tu comunidad </a:t>
            </a:r>
          </a:p>
          <a:p>
            <a:pPr marL="310896">
              <a:lnSpc>
                <a:spcPts val="1320"/>
              </a:lnSpc>
            </a:pPr>
            <a:r>
              <a:rPr lang="es-ES" sz="1106" b="1" i="1" spc="0" baseline="0" dirty="0">
                <a:solidFill>
                  <a:srgbClr val="5C881A"/>
                </a:solidFill>
                <a:latin typeface="Arial"/>
              </a:rPr>
              <a:t>produciendo energía 100% renovabl</a:t>
            </a:r>
            <a:r>
              <a:rPr lang="es-ES" sz="1106" b="1" i="1" spc="291" baseline="0" dirty="0">
                <a:solidFill>
                  <a:srgbClr val="5C881A"/>
                </a:solidFill>
                <a:latin typeface="Arial"/>
              </a:rPr>
              <a:t>e</a:t>
            </a:r>
            <a:r>
              <a:rPr lang="es-ES" sz="1106" b="0" i="1" spc="0" baseline="0" dirty="0">
                <a:solidFill>
                  <a:srgbClr val="808080"/>
                </a:solidFill>
                <a:latin typeface="Arial"/>
              </a:rPr>
              <a:t>sin coste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723900" y="4896272"/>
            <a:ext cx="4610097" cy="1109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Inviert</a:t>
            </a:r>
            <a:r>
              <a:rPr lang="es-ES" sz="1056" b="1" i="0" spc="290" baseline="0" dirty="0">
                <a:solidFill>
                  <a:srgbClr val="5C881A"/>
                </a:solidFill>
                <a:latin typeface="Arial"/>
              </a:rPr>
              <a:t>e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en la instalación FV</a:t>
            </a:r>
          </a:p>
          <a:p>
            <a:pPr marL="0">
              <a:lnSpc>
                <a:spcPts val="1895"/>
              </a:lnSpc>
              <a:tabLst>
                <a:tab pos="228600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Abon</a:t>
            </a:r>
            <a:r>
              <a:rPr lang="es-ES" sz="1056" b="1" i="0" spc="293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un 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alquile</a:t>
            </a:r>
            <a:r>
              <a:rPr lang="es-ES" sz="1056" b="1" i="0" spc="262" baseline="0" dirty="0">
                <a:solidFill>
                  <a:srgbClr val="5C881A"/>
                </a:solidFill>
                <a:latin typeface="Arial"/>
              </a:rPr>
              <a:t>r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por el uso de la cubierta</a:t>
            </a:r>
          </a:p>
          <a:p>
            <a:pPr marL="0">
              <a:lnSpc>
                <a:spcPts val="1883"/>
              </a:lnSpc>
              <a:tabLst>
                <a:tab pos="228600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Asign</a:t>
            </a:r>
            <a:r>
              <a:rPr lang="es-ES" sz="1056" b="1" i="0" spc="303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la 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energí</a:t>
            </a:r>
            <a:r>
              <a:rPr lang="es-ES" sz="1056" b="1" i="0" spc="277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a los consumidores próximos informándoles del ahorro</a:t>
            </a:r>
          </a:p>
          <a:p>
            <a:pPr marL="0">
              <a:lnSpc>
                <a:spcPts val="1896"/>
              </a:lnSpc>
              <a:tabLst>
                <a:tab pos="228600" algn="l"/>
              </a:tabLst>
            </a:pPr>
            <a:r>
              <a:rPr lang="es-ES" sz="1058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8" b="1" i="0" spc="0" baseline="0" dirty="0">
                <a:solidFill>
                  <a:srgbClr val="5C881A"/>
                </a:solidFill>
                <a:latin typeface="Arial"/>
              </a:rPr>
              <a:t>Mantien</a:t>
            </a:r>
            <a:r>
              <a:rPr lang="es-ES" sz="1058" b="1" i="0" spc="255" baseline="0" dirty="0">
                <a:solidFill>
                  <a:srgbClr val="5C881A"/>
                </a:solidFill>
                <a:latin typeface="Arial"/>
              </a:rPr>
              <a:t>e</a:t>
            </a:r>
            <a:r>
              <a:rPr lang="es-ES" sz="1058" b="0" i="0" spc="0" baseline="0" dirty="0">
                <a:solidFill>
                  <a:srgbClr val="808080"/>
                </a:solidFill>
                <a:latin typeface="Arial"/>
              </a:rPr>
              <a:t>y </a:t>
            </a:r>
            <a:r>
              <a:rPr lang="es-ES" sz="1058" b="1" i="0" spc="0" baseline="0" dirty="0">
                <a:solidFill>
                  <a:srgbClr val="5C881A"/>
                </a:solidFill>
                <a:latin typeface="Arial"/>
              </a:rPr>
              <a:t>oper</a:t>
            </a:r>
            <a:r>
              <a:rPr lang="es-ES" sz="1058" b="1" i="0" spc="261" baseline="0" dirty="0">
                <a:solidFill>
                  <a:srgbClr val="5C881A"/>
                </a:solidFill>
                <a:latin typeface="Arial"/>
              </a:rPr>
              <a:t>a</a:t>
            </a:r>
            <a:r>
              <a:rPr lang="es-ES" sz="1058" b="0" i="0" spc="0" baseline="0" dirty="0">
                <a:solidFill>
                  <a:srgbClr val="808080"/>
                </a:solidFill>
                <a:latin typeface="Arial"/>
              </a:rPr>
              <a:t>la </a:t>
            </a:r>
            <a:r>
              <a:rPr lang="es-ES" sz="1058" b="1" i="0" spc="0" baseline="0" dirty="0">
                <a:solidFill>
                  <a:srgbClr val="5C881A"/>
                </a:solidFill>
                <a:latin typeface="Arial"/>
              </a:rPr>
              <a:t>instalación</a:t>
            </a:r>
          </a:p>
          <a:p>
            <a:pPr marL="0">
              <a:lnSpc>
                <a:spcPts val="1885"/>
              </a:lnSpc>
              <a:tabLst>
                <a:tab pos="228600" algn="l"/>
              </a:tabLst>
            </a:pP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•	</a:t>
            </a:r>
            <a:r>
              <a:rPr lang="es-ES" sz="1056" b="1" i="0" spc="0" baseline="0" dirty="0">
                <a:solidFill>
                  <a:srgbClr val="5C881A"/>
                </a:solidFill>
                <a:latin typeface="Arial"/>
              </a:rPr>
              <a:t>Factura </a:t>
            </a:r>
            <a:r>
              <a:rPr lang="es-ES" sz="1056" b="0" i="0" spc="0" baseline="0" dirty="0">
                <a:solidFill>
                  <a:srgbClr val="808080"/>
                </a:solidFill>
                <a:latin typeface="Arial"/>
              </a:rPr>
              <a:t>el servicio al cliente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922629" y="4375834"/>
            <a:ext cx="1500105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403" b="1" i="0" spc="0" baseline="0" dirty="0">
                <a:solidFill>
                  <a:srgbClr val="5C881A"/>
                </a:solidFill>
                <a:latin typeface="Arial"/>
              </a:rPr>
              <a:t>Iberdrola Clientes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510235" y="273156"/>
            <a:ext cx="5223274" cy="2552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802" b="1" i="0" spc="0" baseline="0" dirty="0">
                <a:solidFill>
                  <a:srgbClr val="5C881A"/>
                </a:solidFill>
                <a:latin typeface="Arial"/>
              </a:rPr>
              <a:t>Comunidad Solar Inversión Iberdrola </a:t>
            </a:r>
            <a:r>
              <a:rPr lang="es-ES" sz="1802" b="1" i="0" spc="503" baseline="0" dirty="0">
                <a:solidFill>
                  <a:srgbClr val="5C881A"/>
                </a:solidFill>
                <a:latin typeface="Arial"/>
              </a:rPr>
              <a:t>-</a:t>
            </a:r>
            <a:r>
              <a:rPr lang="es-ES" sz="1802" b="1" i="0" spc="0" baseline="0" dirty="0">
                <a:solidFill>
                  <a:srgbClr val="5C881A"/>
                </a:solidFill>
                <a:latin typeface="Arial"/>
              </a:rPr>
              <a:t>Producto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2">
            <a:hlinkClick r:id="rId2"/>
          </p:cNvPr>
          <p:cNvSpPr/>
          <p:nvPr/>
        </p:nvSpPr>
        <p:spPr>
          <a:xfrm>
            <a:off x="9654" y="0"/>
            <a:ext cx="9906000" cy="6858000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04" y="6342887"/>
            <a:ext cx="719327" cy="480059"/>
          </a:xfrm>
          <a:prstGeom prst="rect">
            <a:avLst/>
          </a:prstGeom>
          <a:noFill/>
        </p:spPr>
      </p:pic>
      <p:pic>
        <p:nvPicPr>
          <p:cNvPr id="124" name="Picture 124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232" y="6434327"/>
            <a:ext cx="361188" cy="365759"/>
          </a:xfrm>
          <a:prstGeom prst="rect">
            <a:avLst/>
          </a:prstGeom>
          <a:noFill/>
        </p:spPr>
      </p:pic>
      <p:sp>
        <p:nvSpPr>
          <p:cNvPr id="125" name="Freeform 125"/>
          <p:cNvSpPr/>
          <p:nvPr/>
        </p:nvSpPr>
        <p:spPr>
          <a:xfrm>
            <a:off x="489204" y="693420"/>
            <a:ext cx="8927592" cy="71628"/>
          </a:xfrm>
          <a:custGeom>
            <a:avLst/>
            <a:gdLst/>
            <a:ahLst/>
            <a:cxnLst/>
            <a:rect l="0" t="0" r="0" b="0"/>
            <a:pathLst>
              <a:path w="8927592" h="71628">
                <a:moveTo>
                  <a:pt x="0" y="71628"/>
                </a:moveTo>
                <a:lnTo>
                  <a:pt x="8927592" y="71628"/>
                </a:lnTo>
                <a:lnTo>
                  <a:pt x="89275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5C881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Rectangle 126"/>
          <p:cNvSpPr/>
          <p:nvPr/>
        </p:nvSpPr>
        <p:spPr>
          <a:xfrm>
            <a:off x="2271471" y="6663342"/>
            <a:ext cx="7386638" cy="139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366258" algn="l"/>
                <a:tab pos="7136892" algn="l"/>
                <a:tab pos="7136892" algn="l"/>
              </a:tabLst>
            </a:pPr>
            <a:r>
              <a:rPr lang="es-ES" sz="900" b="1" i="0" spc="0" baseline="0" dirty="0">
                <a:solidFill>
                  <a:srgbClr val="5C881A"/>
                </a:solidFill>
                <a:latin typeface="Arial"/>
                <a:hlinkClick r:id="rId5"/>
              </a:rPr>
              <a:t>www.iberdrola.es/clientes/smartsolar	</a:t>
            </a:r>
            <a:r>
              <a:rPr lang="es-ES" sz="1363" b="1" i="0" spc="0" baseline="-9600" dirty="0">
                <a:solidFill>
                  <a:srgbClr val="5C881A"/>
                </a:solidFill>
                <a:latin typeface="Arial"/>
              </a:rPr>
              <a:t>SMART SOLAR IBERDROLA	3	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651967" y="1272032"/>
            <a:ext cx="838371" cy="431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dirty="0">
                <a:solidFill>
                  <a:srgbClr val="447D1B"/>
                </a:solidFill>
                <a:latin typeface="Arial"/>
              </a:rPr>
              <a:t>EJEMPLOS</a:t>
            </a:r>
            <a:endParaRPr lang="es-ES" sz="1200" b="1" i="0" spc="0" baseline="0" dirty="0">
              <a:solidFill>
                <a:srgbClr val="447D1B"/>
              </a:solidFill>
              <a:latin typeface="Arial"/>
            </a:endParaRPr>
          </a:p>
          <a:p>
            <a:pPr marL="0">
              <a:lnSpc>
                <a:spcPts val="2163"/>
              </a:lnSpc>
            </a:pPr>
            <a:r>
              <a:rPr lang="es-ES" sz="1200" dirty="0">
                <a:solidFill>
                  <a:srgbClr val="447D1B"/>
                </a:solidFill>
                <a:latin typeface="Arial"/>
              </a:rPr>
              <a:t>.</a:t>
            </a:r>
            <a:endParaRPr lang="es-ES" sz="1200" b="0" i="0" spc="0" baseline="0" dirty="0">
              <a:solidFill>
                <a:srgbClr val="447D1B"/>
              </a:solidFill>
              <a:latin typeface="Arial"/>
            </a:endParaRPr>
          </a:p>
        </p:txBody>
      </p:sp>
      <p:sp>
        <p:nvSpPr>
          <p:cNvPr id="130" name="Rectangle 130"/>
          <p:cNvSpPr/>
          <p:nvPr/>
        </p:nvSpPr>
        <p:spPr>
          <a:xfrm>
            <a:off x="556173" y="2064544"/>
            <a:ext cx="8332013" cy="992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0" spc="0" baseline="0" dirty="0">
                <a:solidFill>
                  <a:srgbClr val="447D1B"/>
                </a:solidFill>
                <a:latin typeface="Arial"/>
              </a:rPr>
              <a:t>La instalación está diseñada según lo dictado por el RD 15/2018 y el RD 244/2019, por el que se regulan las condiciones </a:t>
            </a:r>
          </a:p>
          <a:p>
            <a:pPr marL="0">
              <a:lnSpc>
                <a:spcPts val="2160"/>
              </a:lnSpc>
            </a:pPr>
            <a:r>
              <a:rPr lang="es-ES" sz="1200" b="0" i="0" spc="0" baseline="0" dirty="0">
                <a:solidFill>
                  <a:srgbClr val="447D1B"/>
                </a:solidFill>
                <a:latin typeface="Arial"/>
              </a:rPr>
              <a:t>administrativas, técnicas y económicas del autoconsumo de energía eléctrica.</a:t>
            </a:r>
          </a:p>
          <a:p>
            <a:pPr marL="0">
              <a:lnSpc>
                <a:spcPts val="2159"/>
              </a:lnSpc>
            </a:pPr>
            <a:r>
              <a:rPr lang="es-ES" sz="1200" b="0" i="0" spc="0" baseline="0" dirty="0">
                <a:solidFill>
                  <a:srgbClr val="447D1B"/>
                </a:solidFill>
                <a:latin typeface="Arial"/>
              </a:rPr>
              <a:t>Se han analizado dos modalidades para la ejecución de las instalaciones y se ha seleccionada la más adecuada para cada </a:t>
            </a:r>
          </a:p>
          <a:p>
            <a:pPr marL="0">
              <a:lnSpc>
                <a:spcPts val="2160"/>
              </a:lnSpc>
            </a:pPr>
            <a:r>
              <a:rPr lang="es-ES" sz="1202" b="0" i="0" spc="0" baseline="0" dirty="0">
                <a:solidFill>
                  <a:srgbClr val="447D1B"/>
                </a:solidFill>
                <a:latin typeface="Arial"/>
              </a:rPr>
              <a:t>emplazamiento: 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556173" y="3299081"/>
            <a:ext cx="5193284" cy="169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0" spc="936" baseline="0" dirty="0">
                <a:solidFill>
                  <a:srgbClr val="447D1B"/>
                </a:solidFill>
                <a:latin typeface="Arial"/>
              </a:rPr>
              <a:t>•</a:t>
            </a:r>
            <a:r>
              <a:rPr lang="es-ES" sz="1200" b="1" i="0" spc="0" baseline="0" dirty="0">
                <a:solidFill>
                  <a:srgbClr val="447D1B"/>
                </a:solidFill>
                <a:latin typeface="Arial"/>
              </a:rPr>
              <a:t>Modalidad Comunidad Smart Solar </a:t>
            </a:r>
            <a:r>
              <a:rPr lang="es-ES" sz="1200" b="0" i="0" spc="0" baseline="0" dirty="0">
                <a:solidFill>
                  <a:srgbClr val="447D1B"/>
                </a:solidFill>
                <a:latin typeface="Arial"/>
              </a:rPr>
              <a:t>con inversión por parte de Iberdrola.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488899" y="273432"/>
            <a:ext cx="2707309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800" b="1" i="0" spc="0" baseline="0" dirty="0">
                <a:solidFill>
                  <a:srgbClr val="5C881A"/>
                </a:solidFill>
                <a:latin typeface="Arial"/>
              </a:rPr>
              <a:t>Smart Solar IBERDROLA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988D92-0C44-AB88-2C36-0EFF6764C51D}"/>
              </a:ext>
            </a:extLst>
          </p:cNvPr>
          <p:cNvSpPr/>
          <p:nvPr/>
        </p:nvSpPr>
        <p:spPr>
          <a:xfrm>
            <a:off x="488899" y="2598821"/>
            <a:ext cx="8491472" cy="480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4"/>
          <p:cNvSpPr/>
          <p:nvPr/>
        </p:nvSpPr>
        <p:spPr>
          <a:xfrm>
            <a:off x="1056436" y="1851915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1056436" y="2045462"/>
            <a:ext cx="2754122" cy="397764"/>
          </a:xfrm>
          <a:custGeom>
            <a:avLst/>
            <a:gdLst/>
            <a:ahLst/>
            <a:cxnLst/>
            <a:rect l="0" t="0" r="0" b="0"/>
            <a:pathLst>
              <a:path w="2754122" h="397764">
                <a:moveTo>
                  <a:pt x="0" y="397764"/>
                </a:moveTo>
                <a:lnTo>
                  <a:pt x="2754122" y="397764"/>
                </a:lnTo>
                <a:lnTo>
                  <a:pt x="2754122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1056436" y="2635632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1056436" y="2829179"/>
            <a:ext cx="2754122" cy="195072"/>
          </a:xfrm>
          <a:custGeom>
            <a:avLst/>
            <a:gdLst/>
            <a:ahLst/>
            <a:cxnLst/>
            <a:rect l="0" t="0" r="0" b="0"/>
            <a:pathLst>
              <a:path w="2754122" h="195072">
                <a:moveTo>
                  <a:pt x="0" y="195072"/>
                </a:moveTo>
                <a:lnTo>
                  <a:pt x="2754122" y="195072"/>
                </a:lnTo>
                <a:lnTo>
                  <a:pt x="275412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5079619" y="2436369"/>
            <a:ext cx="234696" cy="0"/>
          </a:xfrm>
          <a:custGeom>
            <a:avLst/>
            <a:gdLst/>
            <a:ahLst/>
            <a:cxnLst/>
            <a:rect l="0" t="0" r="0" b="0"/>
            <a:pathLst>
              <a:path w="234696">
                <a:moveTo>
                  <a:pt x="0" y="0"/>
                </a:moveTo>
                <a:lnTo>
                  <a:pt x="234696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5078857" y="2435606"/>
            <a:ext cx="236220" cy="12193"/>
          </a:xfrm>
          <a:custGeom>
            <a:avLst/>
            <a:gdLst/>
            <a:ahLst/>
            <a:cxnLst/>
            <a:rect l="0" t="0" r="0" b="0"/>
            <a:pathLst>
              <a:path w="236220" h="12193">
                <a:moveTo>
                  <a:pt x="0" y="12193"/>
                </a:moveTo>
                <a:lnTo>
                  <a:pt x="236220" y="12193"/>
                </a:lnTo>
                <a:lnTo>
                  <a:pt x="236220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5079619" y="5569205"/>
            <a:ext cx="234696" cy="0"/>
          </a:xfrm>
          <a:custGeom>
            <a:avLst/>
            <a:gdLst/>
            <a:ahLst/>
            <a:cxnLst/>
            <a:rect l="0" t="0" r="0" b="0"/>
            <a:pathLst>
              <a:path w="234696">
                <a:moveTo>
                  <a:pt x="0" y="0"/>
                </a:moveTo>
                <a:lnTo>
                  <a:pt x="234696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5078857" y="5568442"/>
            <a:ext cx="236220" cy="12193"/>
          </a:xfrm>
          <a:custGeom>
            <a:avLst/>
            <a:gdLst/>
            <a:ahLst/>
            <a:cxnLst/>
            <a:rect l="0" t="0" r="0" b="0"/>
            <a:pathLst>
              <a:path w="236220" h="12193">
                <a:moveTo>
                  <a:pt x="0" y="12193"/>
                </a:moveTo>
                <a:lnTo>
                  <a:pt x="236220" y="12193"/>
                </a:lnTo>
                <a:lnTo>
                  <a:pt x="236220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5079619" y="1459485"/>
            <a:ext cx="234696" cy="0"/>
          </a:xfrm>
          <a:custGeom>
            <a:avLst/>
            <a:gdLst/>
            <a:ahLst/>
            <a:cxnLst/>
            <a:rect l="0" t="0" r="0" b="0"/>
            <a:pathLst>
              <a:path w="234696">
                <a:moveTo>
                  <a:pt x="0" y="0"/>
                </a:moveTo>
                <a:lnTo>
                  <a:pt x="234696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5078857" y="1458722"/>
            <a:ext cx="236220" cy="12192"/>
          </a:xfrm>
          <a:custGeom>
            <a:avLst/>
            <a:gdLst/>
            <a:ahLst/>
            <a:cxnLst/>
            <a:rect l="0" t="0" r="0" b="0"/>
            <a:pathLst>
              <a:path w="236220" h="12192">
                <a:moveTo>
                  <a:pt x="0" y="12192"/>
                </a:moveTo>
                <a:lnTo>
                  <a:pt x="236220" y="12192"/>
                </a:lnTo>
                <a:lnTo>
                  <a:pt x="2362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057198" y="2040129"/>
            <a:ext cx="4022421" cy="0"/>
          </a:xfrm>
          <a:custGeom>
            <a:avLst/>
            <a:gdLst/>
            <a:ahLst/>
            <a:cxnLst/>
            <a:rect l="0" t="0" r="0" b="0"/>
            <a:pathLst>
              <a:path w="4022421">
                <a:moveTo>
                  <a:pt x="0" y="0"/>
                </a:moveTo>
                <a:lnTo>
                  <a:pt x="4022421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056436" y="2039366"/>
            <a:ext cx="4023995" cy="12192"/>
          </a:xfrm>
          <a:custGeom>
            <a:avLst/>
            <a:gdLst/>
            <a:ahLst/>
            <a:cxnLst/>
            <a:rect l="0" t="0" r="0" b="0"/>
            <a:pathLst>
              <a:path w="4023995" h="12192">
                <a:moveTo>
                  <a:pt x="0" y="12192"/>
                </a:moveTo>
                <a:lnTo>
                  <a:pt x="4023995" y="12192"/>
                </a:lnTo>
                <a:lnTo>
                  <a:pt x="4023995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8160004" y="2436369"/>
            <a:ext cx="1556257" cy="0"/>
          </a:xfrm>
          <a:custGeom>
            <a:avLst/>
            <a:gdLst/>
            <a:ahLst/>
            <a:cxnLst/>
            <a:rect l="0" t="0" r="0" b="0"/>
            <a:pathLst>
              <a:path w="1556257">
                <a:moveTo>
                  <a:pt x="0" y="0"/>
                </a:moveTo>
                <a:lnTo>
                  <a:pt x="1556257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8159242" y="2435606"/>
            <a:ext cx="1557782" cy="12193"/>
          </a:xfrm>
          <a:custGeom>
            <a:avLst/>
            <a:gdLst/>
            <a:ahLst/>
            <a:cxnLst/>
            <a:rect l="0" t="0" r="0" b="0"/>
            <a:pathLst>
              <a:path w="1557782" h="12193">
                <a:moveTo>
                  <a:pt x="0" y="12193"/>
                </a:moveTo>
                <a:lnTo>
                  <a:pt x="1557782" y="12193"/>
                </a:lnTo>
                <a:lnTo>
                  <a:pt x="155778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1057198" y="2823845"/>
            <a:ext cx="4022421" cy="0"/>
          </a:xfrm>
          <a:custGeom>
            <a:avLst/>
            <a:gdLst/>
            <a:ahLst/>
            <a:cxnLst/>
            <a:rect l="0" t="0" r="0" b="0"/>
            <a:pathLst>
              <a:path w="4022421">
                <a:moveTo>
                  <a:pt x="0" y="0"/>
                </a:moveTo>
                <a:lnTo>
                  <a:pt x="4022421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1056436" y="2823083"/>
            <a:ext cx="4023995" cy="12192"/>
          </a:xfrm>
          <a:custGeom>
            <a:avLst/>
            <a:gdLst/>
            <a:ahLst/>
            <a:cxnLst/>
            <a:rect l="0" t="0" r="0" b="0"/>
            <a:pathLst>
              <a:path w="4023995" h="12192">
                <a:moveTo>
                  <a:pt x="0" y="12192"/>
                </a:moveTo>
                <a:lnTo>
                  <a:pt x="4023995" y="12192"/>
                </a:lnTo>
                <a:lnTo>
                  <a:pt x="4023995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8160004" y="5569205"/>
            <a:ext cx="1556257" cy="0"/>
          </a:xfrm>
          <a:custGeom>
            <a:avLst/>
            <a:gdLst/>
            <a:ahLst/>
            <a:cxnLst/>
            <a:rect l="0" t="0" r="0" b="0"/>
            <a:pathLst>
              <a:path w="1556257">
                <a:moveTo>
                  <a:pt x="0" y="0"/>
                </a:moveTo>
                <a:lnTo>
                  <a:pt x="1556257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8159242" y="5568442"/>
            <a:ext cx="1557782" cy="12193"/>
          </a:xfrm>
          <a:custGeom>
            <a:avLst/>
            <a:gdLst/>
            <a:ahLst/>
            <a:cxnLst/>
            <a:rect l="0" t="0" r="0" b="0"/>
            <a:pathLst>
              <a:path w="1557782" h="12193">
                <a:moveTo>
                  <a:pt x="0" y="12193"/>
                </a:moveTo>
                <a:lnTo>
                  <a:pt x="1557782" y="12193"/>
                </a:lnTo>
                <a:lnTo>
                  <a:pt x="1557782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655231" y="395859"/>
            <a:ext cx="9358973" cy="6741707"/>
          </a:xfrm>
          <a:custGeom>
            <a:avLst/>
            <a:gdLst/>
            <a:ahLst/>
            <a:cxnLst/>
            <a:rect l="0" t="0" r="0" b="0"/>
            <a:pathLst>
              <a:path w="9358973" h="6741707">
                <a:moveTo>
                  <a:pt x="0" y="174117"/>
                </a:moveTo>
                <a:cubicBezTo>
                  <a:pt x="0" y="77978"/>
                  <a:pt x="78003" y="0"/>
                  <a:pt x="174218" y="0"/>
                </a:cubicBezTo>
                <a:lnTo>
                  <a:pt x="9184728" y="0"/>
                </a:lnTo>
                <a:cubicBezTo>
                  <a:pt x="9280995" y="0"/>
                  <a:pt x="9358973" y="77978"/>
                  <a:pt x="9358973" y="174117"/>
                </a:cubicBezTo>
                <a:lnTo>
                  <a:pt x="9358973" y="6567501"/>
                </a:lnTo>
                <a:cubicBezTo>
                  <a:pt x="9358973" y="6663716"/>
                  <a:pt x="9280995" y="6741707"/>
                  <a:pt x="9184728" y="6741707"/>
                </a:cubicBezTo>
                <a:lnTo>
                  <a:pt x="174218" y="6741707"/>
                </a:lnTo>
                <a:cubicBezTo>
                  <a:pt x="78003" y="6741707"/>
                  <a:pt x="0" y="6663716"/>
                  <a:pt x="0" y="6567501"/>
                </a:cubicBezTo>
                <a:close/>
                <a:moveTo>
                  <a:pt x="6333833" y="7163181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128534" y="5767833"/>
            <a:ext cx="8138274" cy="1192479"/>
          </a:xfrm>
          <a:custGeom>
            <a:avLst/>
            <a:gdLst/>
            <a:ahLst/>
            <a:cxnLst/>
            <a:rect l="0" t="0" r="0" b="0"/>
            <a:pathLst>
              <a:path w="8138274" h="1192479">
                <a:moveTo>
                  <a:pt x="0" y="90297"/>
                </a:moveTo>
                <a:cubicBezTo>
                  <a:pt x="0" y="40385"/>
                  <a:pt x="40450" y="0"/>
                  <a:pt x="90348" y="0"/>
                </a:cubicBezTo>
                <a:lnTo>
                  <a:pt x="8047850" y="0"/>
                </a:lnTo>
                <a:cubicBezTo>
                  <a:pt x="8097761" y="0"/>
                  <a:pt x="8138274" y="40385"/>
                  <a:pt x="8138274" y="90297"/>
                </a:cubicBezTo>
                <a:lnTo>
                  <a:pt x="8138274" y="1102131"/>
                </a:lnTo>
                <a:cubicBezTo>
                  <a:pt x="8138274" y="1152029"/>
                  <a:pt x="8097761" y="1192479"/>
                  <a:pt x="8047850" y="1192479"/>
                </a:cubicBezTo>
                <a:lnTo>
                  <a:pt x="90348" y="1192479"/>
                </a:lnTo>
                <a:cubicBezTo>
                  <a:pt x="40450" y="1192479"/>
                  <a:pt x="0" y="1152029"/>
                  <a:pt x="0" y="1102131"/>
                </a:cubicBezTo>
                <a:close/>
                <a:moveTo>
                  <a:pt x="572376" y="1791207"/>
                </a:moveTo>
              </a:path>
            </a:pathLst>
          </a:custGeom>
          <a:solidFill>
            <a:srgbClr val="FF5A00">
              <a:alpha val="50195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128534" y="5767833"/>
            <a:ext cx="8138274" cy="1192479"/>
          </a:xfrm>
          <a:custGeom>
            <a:avLst/>
            <a:gdLst/>
            <a:ahLst/>
            <a:cxnLst/>
            <a:rect l="0" t="0" r="0" b="0"/>
            <a:pathLst>
              <a:path w="8138274" h="1192479">
                <a:moveTo>
                  <a:pt x="0" y="90297"/>
                </a:moveTo>
                <a:cubicBezTo>
                  <a:pt x="0" y="40385"/>
                  <a:pt x="40450" y="0"/>
                  <a:pt x="90348" y="0"/>
                </a:cubicBezTo>
                <a:lnTo>
                  <a:pt x="8047850" y="0"/>
                </a:lnTo>
                <a:cubicBezTo>
                  <a:pt x="8097761" y="0"/>
                  <a:pt x="8138274" y="40385"/>
                  <a:pt x="8138274" y="90297"/>
                </a:cubicBezTo>
                <a:lnTo>
                  <a:pt x="8138274" y="1102131"/>
                </a:lnTo>
                <a:cubicBezTo>
                  <a:pt x="8138274" y="1152029"/>
                  <a:pt x="8097761" y="1192479"/>
                  <a:pt x="8047850" y="1192479"/>
                </a:cubicBezTo>
                <a:lnTo>
                  <a:pt x="90348" y="1192479"/>
                </a:lnTo>
                <a:cubicBezTo>
                  <a:pt x="40450" y="1192479"/>
                  <a:pt x="0" y="1152029"/>
                  <a:pt x="0" y="1102131"/>
                </a:cubicBezTo>
                <a:close/>
                <a:moveTo>
                  <a:pt x="572376" y="1791207"/>
                </a:moveTo>
              </a:path>
            </a:pathLst>
          </a:custGeom>
          <a:noFill/>
          <a:ln w="19050" cap="flat" cmpd="sng">
            <a:solidFill>
              <a:srgbClr val="FF5A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75" y="648501"/>
            <a:ext cx="2036317" cy="535139"/>
          </a:xfrm>
          <a:prstGeom prst="rect">
            <a:avLst/>
          </a:prstGeom>
          <a:noFill/>
        </p:spPr>
      </p:pic>
      <p:pic>
        <p:nvPicPr>
          <p:cNvPr id="156" name="Picture 1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251" y="1805940"/>
            <a:ext cx="3348101" cy="2339467"/>
          </a:xfrm>
          <a:prstGeom prst="rect">
            <a:avLst/>
          </a:prstGeom>
          <a:noFill/>
        </p:spPr>
      </p:pic>
      <p:sp>
        <p:nvSpPr>
          <p:cNvPr id="157" name="Rectangle 157"/>
          <p:cNvSpPr/>
          <p:nvPr/>
        </p:nvSpPr>
        <p:spPr>
          <a:xfrm>
            <a:off x="1091488" y="779732"/>
            <a:ext cx="3240639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OFERTA ALQUILER SUPERFICIE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082344" y="1885443"/>
            <a:ext cx="3970147" cy="548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INSTALACIÓN SOLAR FV</a:t>
            </a:r>
          </a:p>
          <a:p>
            <a:pPr marL="0">
              <a:lnSpc>
                <a:spcPts val="1523"/>
              </a:lnSpc>
              <a:tabLst>
                <a:tab pos="373743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Nº de paneles 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208</a:t>
            </a:r>
          </a:p>
          <a:p>
            <a:pPr marL="0">
              <a:lnSpc>
                <a:spcPts val="1595"/>
              </a:lnSpc>
              <a:tabLst>
                <a:tab pos="369933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Potencia instalacion (kWp)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93,6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1082344" y="2669160"/>
            <a:ext cx="3969537" cy="542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ALQUILER DE SUPERFICIE</a:t>
            </a:r>
          </a:p>
          <a:p>
            <a:pPr marL="0">
              <a:lnSpc>
                <a:spcPts val="1523"/>
              </a:lnSpc>
              <a:tabLst>
                <a:tab pos="331528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Importe anual por alquiler de superficie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2.800,00 €</a:t>
            </a:r>
          </a:p>
          <a:p>
            <a:pPr marL="0">
              <a:lnSpc>
                <a:spcPts val="1548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Periodo alquiler 15 años.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1099108" y="4779948"/>
            <a:ext cx="5377245" cy="780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2004" b="0" i="0" spc="0" baseline="0" dirty="0">
                <a:solidFill>
                  <a:srgbClr val="427314"/>
                </a:solidFill>
                <a:latin typeface="Arial"/>
              </a:rPr>
              <a:t>Componen la oferta los siguientes documentos:</a:t>
            </a:r>
          </a:p>
          <a:p>
            <a:pPr marL="280365">
              <a:lnSpc>
                <a:spcPts val="1954"/>
              </a:lnSpc>
            </a:pPr>
            <a:r>
              <a:rPr lang="es-ES" sz="1596" b="0" i="0" spc="0" baseline="0" dirty="0">
                <a:solidFill>
                  <a:srgbClr val="38424A"/>
                </a:solidFill>
                <a:latin typeface="Arial"/>
              </a:rPr>
              <a:t>- Resumen de oferta (el presente documento).</a:t>
            </a:r>
          </a:p>
          <a:p>
            <a:pPr marL="280365">
              <a:lnSpc>
                <a:spcPts val="1958"/>
              </a:lnSpc>
            </a:pPr>
            <a:r>
              <a:rPr lang="es-ES" sz="1596" b="0" i="0" spc="0" baseline="0" dirty="0">
                <a:solidFill>
                  <a:srgbClr val="38424A"/>
                </a:solidFill>
                <a:latin typeface="Arial"/>
              </a:rPr>
              <a:t>- Contrato de alquiler de cubierta.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1684654" y="5879719"/>
            <a:ext cx="7060641" cy="976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2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Oferta basada en estimaciones técnico-económicas a partir de datos de consumo del cliente y de la </a:t>
            </a:r>
          </a:p>
          <a:p>
            <a:pPr marL="286512">
              <a:lnSpc>
                <a:spcPts val="1380"/>
              </a:lnSpc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normativa vigente. </a:t>
            </a:r>
          </a:p>
          <a:p>
            <a:pPr marL="0">
              <a:lnSpc>
                <a:spcPts val="1656"/>
              </a:lnSpc>
              <a:tabLst>
                <a:tab pos="286512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Cualquier variación en los supuestos anteriores será motivo de actualización de esta oferta.</a:t>
            </a:r>
          </a:p>
          <a:p>
            <a:pPr marL="0">
              <a:lnSpc>
                <a:spcPts val="1656"/>
              </a:lnSpc>
              <a:tabLst>
                <a:tab pos="286512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Oferta preliminar pendiente de los requisitos técnicos de acceso y conexión</a:t>
            </a:r>
          </a:p>
          <a:p>
            <a:pPr marL="0">
              <a:lnSpc>
                <a:spcPts val="1658"/>
              </a:lnSpc>
              <a:tabLst>
                <a:tab pos="286512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La presente oferta tiene un plazo de validez de 30 días.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8CAB5F-47C2-5274-E400-F82FFC800375}"/>
              </a:ext>
            </a:extLst>
          </p:cNvPr>
          <p:cNvSpPr/>
          <p:nvPr/>
        </p:nvSpPr>
        <p:spPr>
          <a:xfrm>
            <a:off x="1056436" y="4779948"/>
            <a:ext cx="8376322" cy="2217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>
            <a:off x="1056436" y="1385571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5313553" y="1385571"/>
            <a:ext cx="4403471" cy="195072"/>
          </a:xfrm>
          <a:custGeom>
            <a:avLst/>
            <a:gdLst/>
            <a:ahLst/>
            <a:cxnLst/>
            <a:rect l="0" t="0" r="0" b="0"/>
            <a:pathLst>
              <a:path w="4403471" h="195072">
                <a:moveTo>
                  <a:pt x="0" y="195072"/>
                </a:moveTo>
                <a:lnTo>
                  <a:pt x="4403471" y="195072"/>
                </a:lnTo>
                <a:lnTo>
                  <a:pt x="4403471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5313553" y="1579119"/>
            <a:ext cx="2847086" cy="195071"/>
          </a:xfrm>
          <a:custGeom>
            <a:avLst/>
            <a:gdLst/>
            <a:ahLst/>
            <a:cxnLst/>
            <a:rect l="0" t="0" r="0" b="0"/>
            <a:pathLst>
              <a:path w="2847086" h="195071">
                <a:moveTo>
                  <a:pt x="0" y="195071"/>
                </a:moveTo>
                <a:lnTo>
                  <a:pt x="2847086" y="195071"/>
                </a:lnTo>
                <a:lnTo>
                  <a:pt x="2847086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5313553" y="1772666"/>
            <a:ext cx="2847086" cy="195072"/>
          </a:xfrm>
          <a:custGeom>
            <a:avLst/>
            <a:gdLst/>
            <a:ahLst/>
            <a:cxnLst/>
            <a:rect l="0" t="0" r="0" b="0"/>
            <a:pathLst>
              <a:path w="2847086" h="195072">
                <a:moveTo>
                  <a:pt x="0" y="195072"/>
                </a:moveTo>
                <a:lnTo>
                  <a:pt x="2847086" y="195072"/>
                </a:lnTo>
                <a:lnTo>
                  <a:pt x="284708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5313553" y="1966215"/>
            <a:ext cx="2847086" cy="195072"/>
          </a:xfrm>
          <a:custGeom>
            <a:avLst/>
            <a:gdLst/>
            <a:ahLst/>
            <a:cxnLst/>
            <a:rect l="0" t="0" r="0" b="0"/>
            <a:pathLst>
              <a:path w="2847086" h="195072">
                <a:moveTo>
                  <a:pt x="0" y="195072"/>
                </a:moveTo>
                <a:lnTo>
                  <a:pt x="2847086" y="195072"/>
                </a:lnTo>
                <a:lnTo>
                  <a:pt x="284708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5313553" y="2159763"/>
            <a:ext cx="2847086" cy="204216"/>
          </a:xfrm>
          <a:custGeom>
            <a:avLst/>
            <a:gdLst/>
            <a:ahLst/>
            <a:cxnLst/>
            <a:rect l="0" t="0" r="0" b="0"/>
            <a:pathLst>
              <a:path w="2847086" h="204216">
                <a:moveTo>
                  <a:pt x="0" y="204216"/>
                </a:moveTo>
                <a:lnTo>
                  <a:pt x="2847086" y="204216"/>
                </a:lnTo>
                <a:lnTo>
                  <a:pt x="2847086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1056436" y="2556384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5313553" y="2556384"/>
            <a:ext cx="4403471" cy="195072"/>
          </a:xfrm>
          <a:custGeom>
            <a:avLst/>
            <a:gdLst/>
            <a:ahLst/>
            <a:cxnLst/>
            <a:rect l="0" t="0" r="0" b="0"/>
            <a:pathLst>
              <a:path w="4403471" h="195072">
                <a:moveTo>
                  <a:pt x="0" y="195072"/>
                </a:moveTo>
                <a:lnTo>
                  <a:pt x="4403471" y="195072"/>
                </a:lnTo>
                <a:lnTo>
                  <a:pt x="4403471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1056436" y="2749931"/>
            <a:ext cx="2754122" cy="388620"/>
          </a:xfrm>
          <a:custGeom>
            <a:avLst/>
            <a:gdLst/>
            <a:ahLst/>
            <a:cxnLst/>
            <a:rect l="0" t="0" r="0" b="0"/>
            <a:pathLst>
              <a:path w="2754122" h="388620">
                <a:moveTo>
                  <a:pt x="0" y="388620"/>
                </a:moveTo>
                <a:lnTo>
                  <a:pt x="2754122" y="388620"/>
                </a:lnTo>
                <a:lnTo>
                  <a:pt x="2754122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5313553" y="2749931"/>
            <a:ext cx="2847086" cy="388620"/>
          </a:xfrm>
          <a:custGeom>
            <a:avLst/>
            <a:gdLst/>
            <a:ahLst/>
            <a:cxnLst/>
            <a:rect l="0" t="0" r="0" b="0"/>
            <a:pathLst>
              <a:path w="2847086" h="388620">
                <a:moveTo>
                  <a:pt x="0" y="388620"/>
                </a:moveTo>
                <a:lnTo>
                  <a:pt x="2847086" y="388620"/>
                </a:lnTo>
                <a:lnTo>
                  <a:pt x="2847086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1056436" y="3137028"/>
            <a:ext cx="2754122" cy="195072"/>
          </a:xfrm>
          <a:custGeom>
            <a:avLst/>
            <a:gdLst/>
            <a:ahLst/>
            <a:cxnLst/>
            <a:rect l="0" t="0" r="0" b="0"/>
            <a:pathLst>
              <a:path w="2754122" h="195072">
                <a:moveTo>
                  <a:pt x="0" y="195072"/>
                </a:moveTo>
                <a:lnTo>
                  <a:pt x="2754122" y="195072"/>
                </a:lnTo>
                <a:lnTo>
                  <a:pt x="275412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1056436" y="3717672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1056436" y="3911169"/>
            <a:ext cx="2754122" cy="582473"/>
          </a:xfrm>
          <a:custGeom>
            <a:avLst/>
            <a:gdLst/>
            <a:ahLst/>
            <a:cxnLst/>
            <a:rect l="0" t="0" r="0" b="0"/>
            <a:pathLst>
              <a:path w="2754122" h="582473">
                <a:moveTo>
                  <a:pt x="0" y="582473"/>
                </a:moveTo>
                <a:lnTo>
                  <a:pt x="2754122" y="582473"/>
                </a:lnTo>
                <a:lnTo>
                  <a:pt x="2754122" y="0"/>
                </a:lnTo>
                <a:lnTo>
                  <a:pt x="0" y="0"/>
                </a:lnTo>
                <a:lnTo>
                  <a:pt x="0" y="582473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3809110" y="4298570"/>
            <a:ext cx="1271270" cy="195072"/>
          </a:xfrm>
          <a:custGeom>
            <a:avLst/>
            <a:gdLst/>
            <a:ahLst/>
            <a:cxnLst/>
            <a:rect l="0" t="0" r="0" b="0"/>
            <a:pathLst>
              <a:path w="1271270" h="195072">
                <a:moveTo>
                  <a:pt x="0" y="195072"/>
                </a:moveTo>
                <a:lnTo>
                  <a:pt x="1271270" y="195072"/>
                </a:lnTo>
                <a:lnTo>
                  <a:pt x="1271270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CD2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1057198" y="1573785"/>
            <a:ext cx="4022421" cy="0"/>
          </a:xfrm>
          <a:custGeom>
            <a:avLst/>
            <a:gdLst/>
            <a:ahLst/>
            <a:cxnLst/>
            <a:rect l="0" t="0" r="0" b="0"/>
            <a:pathLst>
              <a:path w="4022421">
                <a:moveTo>
                  <a:pt x="0" y="0"/>
                </a:moveTo>
                <a:lnTo>
                  <a:pt x="4022421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1056436" y="1573022"/>
            <a:ext cx="4023995" cy="12192"/>
          </a:xfrm>
          <a:custGeom>
            <a:avLst/>
            <a:gdLst/>
            <a:ahLst/>
            <a:cxnLst/>
            <a:rect l="0" t="0" r="0" b="0"/>
            <a:pathLst>
              <a:path w="4023995" h="12192">
                <a:moveTo>
                  <a:pt x="0" y="12192"/>
                </a:moveTo>
                <a:lnTo>
                  <a:pt x="4023995" y="12192"/>
                </a:lnTo>
                <a:lnTo>
                  <a:pt x="4023995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1063294" y="2744598"/>
            <a:ext cx="2746578" cy="0"/>
          </a:xfrm>
          <a:custGeom>
            <a:avLst/>
            <a:gdLst/>
            <a:ahLst/>
            <a:cxnLst/>
            <a:rect l="0" t="0" r="0" b="0"/>
            <a:pathLst>
              <a:path w="2746578">
                <a:moveTo>
                  <a:pt x="0" y="0"/>
                </a:moveTo>
                <a:lnTo>
                  <a:pt x="2746578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1062532" y="2743836"/>
            <a:ext cx="2748026" cy="12191"/>
          </a:xfrm>
          <a:custGeom>
            <a:avLst/>
            <a:gdLst/>
            <a:ahLst/>
            <a:cxnLst/>
            <a:rect l="0" t="0" r="0" b="0"/>
            <a:pathLst>
              <a:path w="2748026" h="12191">
                <a:moveTo>
                  <a:pt x="0" y="12191"/>
                </a:moveTo>
                <a:lnTo>
                  <a:pt x="2748026" y="12191"/>
                </a:lnTo>
                <a:lnTo>
                  <a:pt x="274802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1051102" y="2744598"/>
            <a:ext cx="0" cy="591312"/>
          </a:xfrm>
          <a:custGeom>
            <a:avLst/>
            <a:gdLst/>
            <a:ahLst/>
            <a:cxnLst/>
            <a:rect l="0" t="0" r="0" b="0"/>
            <a:pathLst>
              <a:path h="591312">
                <a:moveTo>
                  <a:pt x="0" y="0"/>
                </a:moveTo>
                <a:lnTo>
                  <a:pt x="0" y="591312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1050340" y="2743835"/>
            <a:ext cx="12192" cy="592836"/>
          </a:xfrm>
          <a:custGeom>
            <a:avLst/>
            <a:gdLst/>
            <a:ahLst/>
            <a:cxnLst/>
            <a:rect l="0" t="0" r="0" b="0"/>
            <a:pathLst>
              <a:path w="12192" h="592836">
                <a:moveTo>
                  <a:pt x="0" y="592836"/>
                </a:moveTo>
                <a:lnTo>
                  <a:pt x="12192" y="592836"/>
                </a:lnTo>
                <a:lnTo>
                  <a:pt x="12192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5314315" y="1573785"/>
            <a:ext cx="4401946" cy="0"/>
          </a:xfrm>
          <a:custGeom>
            <a:avLst/>
            <a:gdLst/>
            <a:ahLst/>
            <a:cxnLst/>
            <a:rect l="0" t="0" r="0" b="0"/>
            <a:pathLst>
              <a:path w="4401946">
                <a:moveTo>
                  <a:pt x="0" y="0"/>
                </a:moveTo>
                <a:lnTo>
                  <a:pt x="4401946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5313553" y="1573022"/>
            <a:ext cx="4403471" cy="12192"/>
          </a:xfrm>
          <a:custGeom>
            <a:avLst/>
            <a:gdLst/>
            <a:ahLst/>
            <a:cxnLst/>
            <a:rect l="0" t="0" r="0" b="0"/>
            <a:pathLst>
              <a:path w="4403471" h="12192">
                <a:moveTo>
                  <a:pt x="0" y="12192"/>
                </a:moveTo>
                <a:lnTo>
                  <a:pt x="4403471" y="12192"/>
                </a:lnTo>
                <a:lnTo>
                  <a:pt x="440347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5314315" y="2744598"/>
            <a:ext cx="2845689" cy="0"/>
          </a:xfrm>
          <a:custGeom>
            <a:avLst/>
            <a:gdLst/>
            <a:ahLst/>
            <a:cxnLst/>
            <a:rect l="0" t="0" r="0" b="0"/>
            <a:pathLst>
              <a:path w="2845689">
                <a:moveTo>
                  <a:pt x="0" y="0"/>
                </a:moveTo>
                <a:lnTo>
                  <a:pt x="2845689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5313553" y="2743836"/>
            <a:ext cx="2847086" cy="12191"/>
          </a:xfrm>
          <a:custGeom>
            <a:avLst/>
            <a:gdLst/>
            <a:ahLst/>
            <a:cxnLst/>
            <a:rect l="0" t="0" r="0" b="0"/>
            <a:pathLst>
              <a:path w="2847086" h="12191">
                <a:moveTo>
                  <a:pt x="0" y="12191"/>
                </a:moveTo>
                <a:lnTo>
                  <a:pt x="2847086" y="12191"/>
                </a:lnTo>
                <a:lnTo>
                  <a:pt x="284708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63294" y="3131694"/>
            <a:ext cx="2746578" cy="0"/>
          </a:xfrm>
          <a:custGeom>
            <a:avLst/>
            <a:gdLst/>
            <a:ahLst/>
            <a:cxnLst/>
            <a:rect l="0" t="0" r="0" b="0"/>
            <a:pathLst>
              <a:path w="2746578">
                <a:moveTo>
                  <a:pt x="0" y="0"/>
                </a:moveTo>
                <a:lnTo>
                  <a:pt x="2746578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62532" y="3130931"/>
            <a:ext cx="2748026" cy="12193"/>
          </a:xfrm>
          <a:custGeom>
            <a:avLst/>
            <a:gdLst/>
            <a:ahLst/>
            <a:cxnLst/>
            <a:rect l="0" t="0" r="0" b="0"/>
            <a:pathLst>
              <a:path w="2748026" h="12193">
                <a:moveTo>
                  <a:pt x="0" y="12193"/>
                </a:moveTo>
                <a:lnTo>
                  <a:pt x="2748026" y="12193"/>
                </a:lnTo>
                <a:lnTo>
                  <a:pt x="2748026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63294" y="3325242"/>
            <a:ext cx="2746578" cy="0"/>
          </a:xfrm>
          <a:custGeom>
            <a:avLst/>
            <a:gdLst/>
            <a:ahLst/>
            <a:cxnLst/>
            <a:rect l="0" t="0" r="0" b="0"/>
            <a:pathLst>
              <a:path w="2746578">
                <a:moveTo>
                  <a:pt x="0" y="0"/>
                </a:moveTo>
                <a:lnTo>
                  <a:pt x="2746578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62532" y="3324480"/>
            <a:ext cx="2748026" cy="12191"/>
          </a:xfrm>
          <a:custGeom>
            <a:avLst/>
            <a:gdLst/>
            <a:ahLst/>
            <a:cxnLst/>
            <a:rect l="0" t="0" r="0" b="0"/>
            <a:pathLst>
              <a:path w="2748026" h="12191">
                <a:moveTo>
                  <a:pt x="0" y="12191"/>
                </a:moveTo>
                <a:lnTo>
                  <a:pt x="2748026" y="12191"/>
                </a:lnTo>
                <a:lnTo>
                  <a:pt x="274802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57198" y="3905886"/>
            <a:ext cx="4022421" cy="0"/>
          </a:xfrm>
          <a:custGeom>
            <a:avLst/>
            <a:gdLst/>
            <a:ahLst/>
            <a:cxnLst/>
            <a:rect l="0" t="0" r="0" b="0"/>
            <a:pathLst>
              <a:path w="4022421">
                <a:moveTo>
                  <a:pt x="0" y="0"/>
                </a:moveTo>
                <a:lnTo>
                  <a:pt x="4022421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56436" y="3905124"/>
            <a:ext cx="4023995" cy="12191"/>
          </a:xfrm>
          <a:custGeom>
            <a:avLst/>
            <a:gdLst/>
            <a:ahLst/>
            <a:cxnLst/>
            <a:rect l="0" t="0" r="0" b="0"/>
            <a:pathLst>
              <a:path w="4023995" h="12191">
                <a:moveTo>
                  <a:pt x="0" y="12191"/>
                </a:moveTo>
                <a:lnTo>
                  <a:pt x="4023995" y="12191"/>
                </a:lnTo>
                <a:lnTo>
                  <a:pt x="4023995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655231" y="565023"/>
            <a:ext cx="9373704" cy="6411291"/>
          </a:xfrm>
          <a:custGeom>
            <a:avLst/>
            <a:gdLst/>
            <a:ahLst/>
            <a:cxnLst/>
            <a:rect l="0" t="0" r="0" b="0"/>
            <a:pathLst>
              <a:path w="9373704" h="6411291">
                <a:moveTo>
                  <a:pt x="0" y="165609"/>
                </a:moveTo>
                <a:cubicBezTo>
                  <a:pt x="0" y="74169"/>
                  <a:pt x="74168" y="0"/>
                  <a:pt x="165671" y="0"/>
                </a:cubicBezTo>
                <a:lnTo>
                  <a:pt x="9208097" y="0"/>
                </a:lnTo>
                <a:cubicBezTo>
                  <a:pt x="9299537" y="0"/>
                  <a:pt x="9373704" y="74169"/>
                  <a:pt x="9373704" y="165609"/>
                </a:cubicBezTo>
                <a:lnTo>
                  <a:pt x="9373704" y="6245619"/>
                </a:lnTo>
                <a:cubicBezTo>
                  <a:pt x="9373704" y="6337110"/>
                  <a:pt x="9299537" y="6411291"/>
                  <a:pt x="9208097" y="6411291"/>
                </a:cubicBezTo>
                <a:lnTo>
                  <a:pt x="165671" y="6411291"/>
                </a:lnTo>
                <a:cubicBezTo>
                  <a:pt x="74168" y="6411291"/>
                  <a:pt x="0" y="6337110"/>
                  <a:pt x="0" y="6245619"/>
                </a:cubicBezTo>
                <a:close/>
                <a:moveTo>
                  <a:pt x="6173177" y="6994017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198" y="708419"/>
            <a:ext cx="2067686" cy="555231"/>
          </a:xfrm>
          <a:prstGeom prst="rect">
            <a:avLst/>
          </a:prstGeom>
          <a:noFill/>
        </p:spPr>
      </p:pic>
      <p:sp>
        <p:nvSpPr>
          <p:cNvPr id="198" name="Freeform 198"/>
          <p:cNvSpPr/>
          <p:nvPr/>
        </p:nvSpPr>
        <p:spPr>
          <a:xfrm>
            <a:off x="1867659" y="5629047"/>
            <a:ext cx="335669" cy="313481"/>
          </a:xfrm>
          <a:custGeom>
            <a:avLst/>
            <a:gdLst/>
            <a:ahLst/>
            <a:cxnLst/>
            <a:rect l="0" t="0" r="0" b="0"/>
            <a:pathLst>
              <a:path w="50292" h="54864">
                <a:moveTo>
                  <a:pt x="0" y="6096"/>
                </a:moveTo>
                <a:cubicBezTo>
                  <a:pt x="0" y="2730"/>
                  <a:pt x="2729" y="0"/>
                  <a:pt x="6096" y="0"/>
                </a:cubicBezTo>
                <a:lnTo>
                  <a:pt x="44196" y="0"/>
                </a:lnTo>
                <a:cubicBezTo>
                  <a:pt x="47562" y="0"/>
                  <a:pt x="50292" y="2730"/>
                  <a:pt x="50292" y="6096"/>
                </a:cubicBezTo>
                <a:lnTo>
                  <a:pt x="50292" y="54864"/>
                </a:lnTo>
                <a:lnTo>
                  <a:pt x="6096" y="54864"/>
                </a:lnTo>
                <a:cubicBezTo>
                  <a:pt x="2729" y="54864"/>
                  <a:pt x="0" y="52135"/>
                  <a:pt x="0" y="48768"/>
                </a:cubicBezTo>
                <a:lnTo>
                  <a:pt x="0" y="6096"/>
                </a:lnTo>
                <a:close/>
                <a:moveTo>
                  <a:pt x="63637" y="89103"/>
                </a:moveTo>
              </a:path>
            </a:pathLst>
          </a:custGeom>
          <a:solidFill>
            <a:srgbClr val="D0E5AF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408" y="5620339"/>
            <a:ext cx="183092" cy="330897"/>
          </a:xfrm>
          <a:prstGeom prst="rect">
            <a:avLst/>
          </a:prstGeom>
          <a:noFill/>
        </p:spPr>
      </p:pic>
      <p:sp>
        <p:nvSpPr>
          <p:cNvPr id="200" name="Freeform 200"/>
          <p:cNvSpPr/>
          <p:nvPr/>
        </p:nvSpPr>
        <p:spPr>
          <a:xfrm>
            <a:off x="2203329" y="5785788"/>
            <a:ext cx="193264" cy="156740"/>
          </a:xfrm>
          <a:custGeom>
            <a:avLst/>
            <a:gdLst/>
            <a:ahLst/>
            <a:cxnLst/>
            <a:rect l="0" t="0" r="0" b="0"/>
            <a:pathLst>
              <a:path w="28956" h="27432">
                <a:moveTo>
                  <a:pt x="0" y="0"/>
                </a:moveTo>
                <a:lnTo>
                  <a:pt x="22860" y="0"/>
                </a:lnTo>
                <a:cubicBezTo>
                  <a:pt x="26226" y="0"/>
                  <a:pt x="28956" y="2730"/>
                  <a:pt x="28956" y="6096"/>
                </a:cubicBezTo>
                <a:lnTo>
                  <a:pt x="28956" y="21336"/>
                </a:lnTo>
                <a:cubicBezTo>
                  <a:pt x="28956" y="24703"/>
                  <a:pt x="26226" y="27432"/>
                  <a:pt x="22860" y="27432"/>
                </a:cubicBezTo>
                <a:lnTo>
                  <a:pt x="0" y="27432"/>
                </a:lnTo>
                <a:lnTo>
                  <a:pt x="0" y="0"/>
                </a:lnTo>
                <a:close/>
                <a:moveTo>
                  <a:pt x="-7991" y="61671"/>
                </a:moveTo>
              </a:path>
            </a:pathLst>
          </a:custGeom>
          <a:solidFill>
            <a:srgbClr val="D0E5AF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2203329" y="5681294"/>
            <a:ext cx="162748" cy="34831"/>
          </a:xfrm>
          <a:custGeom>
            <a:avLst/>
            <a:gdLst/>
            <a:ahLst/>
            <a:cxnLst/>
            <a:rect l="0" t="0" r="0" b="0"/>
            <a:pathLst>
              <a:path w="24384" h="6096">
                <a:moveTo>
                  <a:pt x="0" y="0"/>
                </a:moveTo>
                <a:lnTo>
                  <a:pt x="21336" y="0"/>
                </a:lnTo>
                <a:cubicBezTo>
                  <a:pt x="23018" y="0"/>
                  <a:pt x="24384" y="1364"/>
                  <a:pt x="24384" y="3048"/>
                </a:cubicBezTo>
                <a:cubicBezTo>
                  <a:pt x="24384" y="4732"/>
                  <a:pt x="23018" y="6096"/>
                  <a:pt x="21336" y="6096"/>
                </a:cubicBezTo>
                <a:lnTo>
                  <a:pt x="0" y="6096"/>
                </a:lnTo>
                <a:lnTo>
                  <a:pt x="0" y="0"/>
                </a:lnTo>
                <a:close/>
                <a:moveTo>
                  <a:pt x="10297" y="79959"/>
                </a:moveTo>
              </a:path>
            </a:pathLst>
          </a:custGeom>
          <a:solidFill>
            <a:srgbClr val="D0E5AF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2203329" y="5716125"/>
            <a:ext cx="152577" cy="69662"/>
          </a:xfrm>
          <a:custGeom>
            <a:avLst/>
            <a:gdLst/>
            <a:ahLst/>
            <a:cxnLst/>
            <a:rect l="0" t="0" r="0" b="0"/>
            <a:pathLst>
              <a:path w="22860" h="12192">
                <a:moveTo>
                  <a:pt x="0" y="0"/>
                </a:moveTo>
                <a:lnTo>
                  <a:pt x="21226" y="0"/>
                </a:lnTo>
                <a:lnTo>
                  <a:pt x="22860" y="12192"/>
                </a:lnTo>
                <a:lnTo>
                  <a:pt x="0" y="12192"/>
                </a:lnTo>
                <a:lnTo>
                  <a:pt x="0" y="0"/>
                </a:lnTo>
                <a:close/>
                <a:moveTo>
                  <a:pt x="4201" y="73863"/>
                </a:moveTo>
              </a:path>
            </a:pathLst>
          </a:custGeom>
          <a:solidFill>
            <a:srgbClr val="8ABD37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1949034" y="5890282"/>
            <a:ext cx="122061" cy="104493"/>
          </a:xfrm>
          <a:custGeom>
            <a:avLst/>
            <a:gdLst/>
            <a:ahLst/>
            <a:cxnLst/>
            <a:rect l="0" t="0" r="0" b="0"/>
            <a:pathLst>
              <a:path w="18288" h="18288">
                <a:moveTo>
                  <a:pt x="18288" y="9144"/>
                </a:moveTo>
                <a:cubicBezTo>
                  <a:pt x="18288" y="14194"/>
                  <a:pt x="14193" y="18288"/>
                  <a:pt x="9144" y="18288"/>
                </a:cubicBezTo>
                <a:cubicBezTo>
                  <a:pt x="4093" y="18288"/>
                  <a:pt x="0" y="14194"/>
                  <a:pt x="0" y="9144"/>
                </a:cubicBezTo>
                <a:cubicBezTo>
                  <a:pt x="0" y="4095"/>
                  <a:pt x="4093" y="0"/>
                  <a:pt x="9144" y="0"/>
                </a:cubicBezTo>
                <a:cubicBezTo>
                  <a:pt x="14193" y="0"/>
                  <a:pt x="18288" y="4095"/>
                  <a:pt x="18288" y="9144"/>
                </a:cubicBezTo>
                <a:close/>
                <a:moveTo>
                  <a:pt x="2677" y="43383"/>
                </a:moveTo>
              </a:path>
            </a:pathLst>
          </a:custGeom>
          <a:solidFill>
            <a:srgbClr val="387002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2223673" y="5890282"/>
            <a:ext cx="122061" cy="104493"/>
          </a:xfrm>
          <a:custGeom>
            <a:avLst/>
            <a:gdLst/>
            <a:ahLst/>
            <a:cxnLst/>
            <a:rect l="0" t="0" r="0" b="0"/>
            <a:pathLst>
              <a:path w="18288" h="18288">
                <a:moveTo>
                  <a:pt x="18288" y="9144"/>
                </a:moveTo>
                <a:cubicBezTo>
                  <a:pt x="18288" y="14194"/>
                  <a:pt x="14193" y="18288"/>
                  <a:pt x="9144" y="18288"/>
                </a:cubicBezTo>
                <a:cubicBezTo>
                  <a:pt x="4093" y="18288"/>
                  <a:pt x="0" y="14194"/>
                  <a:pt x="0" y="9144"/>
                </a:cubicBezTo>
                <a:cubicBezTo>
                  <a:pt x="0" y="4095"/>
                  <a:pt x="4093" y="0"/>
                  <a:pt x="9144" y="0"/>
                </a:cubicBezTo>
                <a:cubicBezTo>
                  <a:pt x="14193" y="0"/>
                  <a:pt x="18288" y="4095"/>
                  <a:pt x="18288" y="9144"/>
                </a:cubicBezTo>
                <a:close/>
                <a:moveTo>
                  <a:pt x="-38471" y="43383"/>
                </a:moveTo>
              </a:path>
            </a:pathLst>
          </a:custGeom>
          <a:solidFill>
            <a:srgbClr val="387002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745595" y="5777080"/>
            <a:ext cx="101724" cy="26123"/>
          </a:xfrm>
          <a:custGeom>
            <a:avLst/>
            <a:gdLst/>
            <a:ahLst/>
            <a:cxnLst/>
            <a:rect l="0" t="0" r="0" b="0"/>
            <a:pathLst>
              <a:path w="15241" h="4572">
                <a:moveTo>
                  <a:pt x="12955" y="0"/>
                </a:moveTo>
                <a:cubicBezTo>
                  <a:pt x="14217" y="0"/>
                  <a:pt x="15241" y="1024"/>
                  <a:pt x="15241" y="2286"/>
                </a:cubicBezTo>
                <a:cubicBezTo>
                  <a:pt x="15241" y="3475"/>
                  <a:pt x="14334" y="4450"/>
                  <a:pt x="13174" y="4562"/>
                </a:cubicBezTo>
                <a:lnTo>
                  <a:pt x="12955" y="4572"/>
                </a:lnTo>
                <a:lnTo>
                  <a:pt x="2286" y="4572"/>
                </a:lnTo>
                <a:cubicBezTo>
                  <a:pt x="1024" y="4572"/>
                  <a:pt x="0" y="3549"/>
                  <a:pt x="0" y="2286"/>
                </a:cubicBezTo>
                <a:cubicBezTo>
                  <a:pt x="0" y="1098"/>
                  <a:pt x="907" y="122"/>
                  <a:pt x="2066" y="10"/>
                </a:cubicBezTo>
                <a:lnTo>
                  <a:pt x="2286" y="0"/>
                </a:lnTo>
                <a:lnTo>
                  <a:pt x="12955" y="0"/>
                </a:lnTo>
                <a:close/>
                <a:moveTo>
                  <a:pt x="62114" y="63195"/>
                </a:moveTo>
              </a:path>
            </a:pathLst>
          </a:custGeom>
          <a:solidFill>
            <a:srgbClr val="F5A623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745595" y="5829327"/>
            <a:ext cx="101724" cy="26123"/>
          </a:xfrm>
          <a:custGeom>
            <a:avLst/>
            <a:gdLst/>
            <a:ahLst/>
            <a:cxnLst/>
            <a:rect l="0" t="0" r="0" b="0"/>
            <a:pathLst>
              <a:path w="15241" h="4572">
                <a:moveTo>
                  <a:pt x="12955" y="0"/>
                </a:moveTo>
                <a:cubicBezTo>
                  <a:pt x="14217" y="0"/>
                  <a:pt x="15241" y="1024"/>
                  <a:pt x="15241" y="2286"/>
                </a:cubicBezTo>
                <a:cubicBezTo>
                  <a:pt x="15241" y="3475"/>
                  <a:pt x="14334" y="4450"/>
                  <a:pt x="13174" y="4562"/>
                </a:cubicBezTo>
                <a:lnTo>
                  <a:pt x="12955" y="4572"/>
                </a:lnTo>
                <a:lnTo>
                  <a:pt x="2286" y="4572"/>
                </a:lnTo>
                <a:cubicBezTo>
                  <a:pt x="1024" y="4572"/>
                  <a:pt x="0" y="3549"/>
                  <a:pt x="0" y="2286"/>
                </a:cubicBezTo>
                <a:cubicBezTo>
                  <a:pt x="0" y="1098"/>
                  <a:pt x="907" y="122"/>
                  <a:pt x="2066" y="10"/>
                </a:cubicBezTo>
                <a:lnTo>
                  <a:pt x="2286" y="0"/>
                </a:lnTo>
                <a:lnTo>
                  <a:pt x="12955" y="0"/>
                </a:lnTo>
                <a:close/>
                <a:moveTo>
                  <a:pt x="52970" y="54051"/>
                </a:moveTo>
              </a:path>
            </a:pathLst>
          </a:custGeom>
          <a:solidFill>
            <a:srgbClr val="F5A623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1745595" y="5724833"/>
            <a:ext cx="101724" cy="26123"/>
          </a:xfrm>
          <a:custGeom>
            <a:avLst/>
            <a:gdLst/>
            <a:ahLst/>
            <a:cxnLst/>
            <a:rect l="0" t="0" r="0" b="0"/>
            <a:pathLst>
              <a:path w="15241" h="4572">
                <a:moveTo>
                  <a:pt x="12955" y="0"/>
                </a:moveTo>
                <a:cubicBezTo>
                  <a:pt x="14217" y="0"/>
                  <a:pt x="15241" y="1024"/>
                  <a:pt x="15241" y="2286"/>
                </a:cubicBezTo>
                <a:cubicBezTo>
                  <a:pt x="15241" y="3475"/>
                  <a:pt x="14334" y="4450"/>
                  <a:pt x="13174" y="4562"/>
                </a:cubicBezTo>
                <a:lnTo>
                  <a:pt x="12955" y="4572"/>
                </a:lnTo>
                <a:lnTo>
                  <a:pt x="2286" y="4572"/>
                </a:lnTo>
                <a:cubicBezTo>
                  <a:pt x="1024" y="4572"/>
                  <a:pt x="0" y="3549"/>
                  <a:pt x="0" y="2286"/>
                </a:cubicBezTo>
                <a:cubicBezTo>
                  <a:pt x="0" y="1098"/>
                  <a:pt x="907" y="122"/>
                  <a:pt x="2066" y="10"/>
                </a:cubicBezTo>
                <a:lnTo>
                  <a:pt x="2286" y="0"/>
                </a:lnTo>
                <a:lnTo>
                  <a:pt x="12955" y="0"/>
                </a:lnTo>
                <a:close/>
                <a:moveTo>
                  <a:pt x="71258" y="72339"/>
                </a:moveTo>
              </a:path>
            </a:pathLst>
          </a:custGeom>
          <a:solidFill>
            <a:srgbClr val="F5A623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1989721" y="6073146"/>
            <a:ext cx="315326" cy="60954"/>
          </a:xfrm>
          <a:custGeom>
            <a:avLst/>
            <a:gdLst/>
            <a:ahLst/>
            <a:cxnLst/>
            <a:rect l="0" t="0" r="0" b="0"/>
            <a:pathLst>
              <a:path w="47244" h="10668">
                <a:moveTo>
                  <a:pt x="47244" y="5334"/>
                </a:moveTo>
                <a:cubicBezTo>
                  <a:pt x="47244" y="8279"/>
                  <a:pt x="36667" y="10668"/>
                  <a:pt x="23622" y="10668"/>
                </a:cubicBezTo>
                <a:cubicBezTo>
                  <a:pt x="10576" y="10668"/>
                  <a:pt x="0" y="8279"/>
                  <a:pt x="0" y="5334"/>
                </a:cubicBezTo>
                <a:cubicBezTo>
                  <a:pt x="0" y="2389"/>
                  <a:pt x="10576" y="0"/>
                  <a:pt x="23622" y="0"/>
                </a:cubicBezTo>
                <a:cubicBezTo>
                  <a:pt x="36667" y="0"/>
                  <a:pt x="47244" y="2389"/>
                  <a:pt x="47244" y="5334"/>
                </a:cubicBezTo>
                <a:close/>
                <a:moveTo>
                  <a:pt x="-31613" y="11379"/>
                </a:moveTo>
              </a:path>
            </a:pathLst>
          </a:custGeom>
          <a:solidFill>
            <a:srgbClr val="E8F2D7">
              <a:alpha val="100000"/>
            </a:srgbClr>
          </a:solidFill>
          <a:ln w="725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4481115" y="5659351"/>
            <a:ext cx="427416" cy="373477"/>
          </a:xfrm>
          <a:custGeom>
            <a:avLst/>
            <a:gdLst/>
            <a:ahLst/>
            <a:cxnLst/>
            <a:rect l="0" t="0" r="0" b="0"/>
            <a:pathLst>
              <a:path w="64726" h="64727">
                <a:moveTo>
                  <a:pt x="64726" y="32364"/>
                </a:moveTo>
                <a:cubicBezTo>
                  <a:pt x="64726" y="50238"/>
                  <a:pt x="50236" y="64727"/>
                  <a:pt x="32362" y="64727"/>
                </a:cubicBezTo>
                <a:cubicBezTo>
                  <a:pt x="14490" y="64727"/>
                  <a:pt x="0" y="50238"/>
                  <a:pt x="0" y="32364"/>
                </a:cubicBezTo>
                <a:cubicBezTo>
                  <a:pt x="0" y="14490"/>
                  <a:pt x="14490" y="0"/>
                  <a:pt x="32362" y="0"/>
                </a:cubicBezTo>
                <a:cubicBezTo>
                  <a:pt x="50236" y="0"/>
                  <a:pt x="64726" y="14490"/>
                  <a:pt x="64726" y="32364"/>
                </a:cubicBezTo>
                <a:close/>
                <a:moveTo>
                  <a:pt x="42004" y="92645"/>
                </a:moveTo>
              </a:path>
            </a:pathLst>
          </a:custGeom>
          <a:solidFill>
            <a:srgbClr val="D0E5AF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8200" y="5653408"/>
            <a:ext cx="452865" cy="386915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>
            <a:off x="4595027" y="5789847"/>
            <a:ext cx="73258" cy="40805"/>
          </a:xfrm>
          <a:custGeom>
            <a:avLst/>
            <a:gdLst/>
            <a:ahLst/>
            <a:cxnLst/>
            <a:rect l="0" t="0" r="0" b="0"/>
            <a:pathLst>
              <a:path w="11094" h="7072">
                <a:moveTo>
                  <a:pt x="5547" y="0"/>
                </a:moveTo>
                <a:cubicBezTo>
                  <a:pt x="8612" y="0"/>
                  <a:pt x="11094" y="2485"/>
                  <a:pt x="11094" y="5548"/>
                </a:cubicBezTo>
                <a:cubicBezTo>
                  <a:pt x="11094" y="6390"/>
                  <a:pt x="10412" y="7072"/>
                  <a:pt x="9570" y="7072"/>
                </a:cubicBezTo>
                <a:cubicBezTo>
                  <a:pt x="8789" y="7072"/>
                  <a:pt x="8146" y="6484"/>
                  <a:pt x="8058" y="5726"/>
                </a:cubicBezTo>
                <a:lnTo>
                  <a:pt x="8046" y="5548"/>
                </a:lnTo>
                <a:cubicBezTo>
                  <a:pt x="8046" y="4167"/>
                  <a:pt x="6928" y="3048"/>
                  <a:pt x="5547" y="3048"/>
                </a:cubicBezTo>
                <a:cubicBezTo>
                  <a:pt x="4240" y="3048"/>
                  <a:pt x="3167" y="4053"/>
                  <a:pt x="3058" y="5333"/>
                </a:cubicBezTo>
                <a:lnTo>
                  <a:pt x="3048" y="5548"/>
                </a:lnTo>
                <a:cubicBezTo>
                  <a:pt x="3048" y="6390"/>
                  <a:pt x="2366" y="7072"/>
                  <a:pt x="1524" y="7072"/>
                </a:cubicBezTo>
                <a:cubicBezTo>
                  <a:pt x="683" y="7072"/>
                  <a:pt x="0" y="6390"/>
                  <a:pt x="0" y="5548"/>
                </a:cubicBezTo>
                <a:cubicBezTo>
                  <a:pt x="0" y="2485"/>
                  <a:pt x="2484" y="0"/>
                  <a:pt x="5547" y="0"/>
                </a:cubicBezTo>
                <a:close/>
                <a:moveTo>
                  <a:pt x="34501" y="70029"/>
                </a:moveTo>
              </a:path>
            </a:pathLst>
          </a:custGeom>
          <a:solidFill>
            <a:srgbClr val="387002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4719020" y="5789847"/>
            <a:ext cx="73258" cy="40805"/>
          </a:xfrm>
          <a:custGeom>
            <a:avLst/>
            <a:gdLst/>
            <a:ahLst/>
            <a:cxnLst/>
            <a:rect l="0" t="0" r="0" b="0"/>
            <a:pathLst>
              <a:path w="11094" h="7072">
                <a:moveTo>
                  <a:pt x="5547" y="0"/>
                </a:moveTo>
                <a:cubicBezTo>
                  <a:pt x="8610" y="0"/>
                  <a:pt x="11094" y="2485"/>
                  <a:pt x="11094" y="5548"/>
                </a:cubicBezTo>
                <a:cubicBezTo>
                  <a:pt x="11094" y="6390"/>
                  <a:pt x="10411" y="7072"/>
                  <a:pt x="9570" y="7072"/>
                </a:cubicBezTo>
                <a:cubicBezTo>
                  <a:pt x="8788" y="7072"/>
                  <a:pt x="8144" y="6484"/>
                  <a:pt x="8057" y="5726"/>
                </a:cubicBezTo>
                <a:lnTo>
                  <a:pt x="8046" y="5548"/>
                </a:lnTo>
                <a:cubicBezTo>
                  <a:pt x="8046" y="4167"/>
                  <a:pt x="6928" y="3048"/>
                  <a:pt x="5547" y="3048"/>
                </a:cubicBezTo>
                <a:cubicBezTo>
                  <a:pt x="4239" y="3048"/>
                  <a:pt x="3166" y="4053"/>
                  <a:pt x="3057" y="5333"/>
                </a:cubicBezTo>
                <a:lnTo>
                  <a:pt x="3048" y="5548"/>
                </a:lnTo>
                <a:cubicBezTo>
                  <a:pt x="3048" y="6390"/>
                  <a:pt x="2364" y="7072"/>
                  <a:pt x="1524" y="7072"/>
                </a:cubicBezTo>
                <a:cubicBezTo>
                  <a:pt x="682" y="7072"/>
                  <a:pt x="0" y="6390"/>
                  <a:pt x="0" y="5548"/>
                </a:cubicBezTo>
                <a:cubicBezTo>
                  <a:pt x="0" y="2485"/>
                  <a:pt x="2483" y="0"/>
                  <a:pt x="5547" y="0"/>
                </a:cubicBezTo>
                <a:close/>
                <a:moveTo>
                  <a:pt x="15724" y="70029"/>
                </a:moveTo>
              </a:path>
            </a:pathLst>
          </a:custGeom>
          <a:solidFill>
            <a:srgbClr val="387002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4711363" y="5734550"/>
            <a:ext cx="191447" cy="288184"/>
          </a:xfrm>
          <a:custGeom>
            <a:avLst/>
            <a:gdLst/>
            <a:ahLst/>
            <a:cxnLst/>
            <a:rect l="0" t="0" r="0" b="0"/>
            <a:pathLst>
              <a:path w="28992" h="49945">
                <a:moveTo>
                  <a:pt x="28992" y="26801"/>
                </a:moveTo>
                <a:lnTo>
                  <a:pt x="23622" y="26801"/>
                </a:lnTo>
                <a:cubicBezTo>
                  <a:pt x="22300" y="26801"/>
                  <a:pt x="21230" y="25729"/>
                  <a:pt x="21230" y="24408"/>
                </a:cubicBezTo>
                <a:cubicBezTo>
                  <a:pt x="21230" y="23086"/>
                  <a:pt x="20159" y="22015"/>
                  <a:pt x="18837" y="22015"/>
                </a:cubicBezTo>
                <a:lnTo>
                  <a:pt x="13019" y="22015"/>
                </a:lnTo>
                <a:cubicBezTo>
                  <a:pt x="11015" y="22015"/>
                  <a:pt x="9391" y="23640"/>
                  <a:pt x="9391" y="25643"/>
                </a:cubicBezTo>
                <a:cubicBezTo>
                  <a:pt x="9391" y="27647"/>
                  <a:pt x="7766" y="29271"/>
                  <a:pt x="5763" y="29271"/>
                </a:cubicBezTo>
                <a:lnTo>
                  <a:pt x="448" y="29271"/>
                </a:lnTo>
                <a:cubicBezTo>
                  <a:pt x="201" y="29271"/>
                  <a:pt x="0" y="29470"/>
                  <a:pt x="0" y="29718"/>
                </a:cubicBezTo>
                <a:lnTo>
                  <a:pt x="0" y="38418"/>
                </a:lnTo>
                <a:cubicBezTo>
                  <a:pt x="0" y="39501"/>
                  <a:pt x="879" y="40380"/>
                  <a:pt x="1964" y="40380"/>
                </a:cubicBezTo>
                <a:cubicBezTo>
                  <a:pt x="3048" y="40380"/>
                  <a:pt x="3927" y="41259"/>
                  <a:pt x="3927" y="42343"/>
                </a:cubicBezTo>
                <a:lnTo>
                  <a:pt x="3927" y="45190"/>
                </a:lnTo>
                <a:cubicBezTo>
                  <a:pt x="3927" y="47601"/>
                  <a:pt x="5700" y="49596"/>
                  <a:pt x="8013" y="49945"/>
                </a:cubicBezTo>
                <a:cubicBezTo>
                  <a:pt x="18420" y="46372"/>
                  <a:pt x="26430" y="37639"/>
                  <a:pt x="28992" y="26801"/>
                </a:cubicBezTo>
                <a:close/>
                <a:moveTo>
                  <a:pt x="-334" y="79612"/>
                </a:moveTo>
                <a:moveTo>
                  <a:pt x="23453" y="0"/>
                </a:moveTo>
                <a:cubicBezTo>
                  <a:pt x="25837" y="3197"/>
                  <a:pt x="27644" y="6848"/>
                  <a:pt x="28721" y="10801"/>
                </a:cubicBezTo>
                <a:cubicBezTo>
                  <a:pt x="28250" y="11491"/>
                  <a:pt x="27974" y="12324"/>
                  <a:pt x="27974" y="13223"/>
                </a:cubicBezTo>
                <a:lnTo>
                  <a:pt x="27974" y="15616"/>
                </a:lnTo>
                <a:cubicBezTo>
                  <a:pt x="27974" y="16667"/>
                  <a:pt x="27122" y="17521"/>
                  <a:pt x="26071" y="17521"/>
                </a:cubicBezTo>
                <a:cubicBezTo>
                  <a:pt x="25019" y="17521"/>
                  <a:pt x="24166" y="16667"/>
                  <a:pt x="24166" y="15616"/>
                </a:cubicBezTo>
                <a:lnTo>
                  <a:pt x="24166" y="12024"/>
                </a:lnTo>
                <a:cubicBezTo>
                  <a:pt x="24166" y="10312"/>
                  <a:pt x="22779" y="8926"/>
                  <a:pt x="21066" y="8926"/>
                </a:cubicBezTo>
                <a:lnTo>
                  <a:pt x="19281" y="8926"/>
                </a:lnTo>
                <a:cubicBezTo>
                  <a:pt x="18555" y="8926"/>
                  <a:pt x="17967" y="9514"/>
                  <a:pt x="17967" y="10240"/>
                </a:cubicBezTo>
                <a:cubicBezTo>
                  <a:pt x="17967" y="10966"/>
                  <a:pt x="17378" y="11554"/>
                  <a:pt x="16651" y="11554"/>
                </a:cubicBezTo>
                <a:lnTo>
                  <a:pt x="14396" y="11554"/>
                </a:lnTo>
                <a:cubicBezTo>
                  <a:pt x="12423" y="11554"/>
                  <a:pt x="10824" y="9945"/>
                  <a:pt x="10824" y="7973"/>
                </a:cubicBezTo>
                <a:cubicBezTo>
                  <a:pt x="10824" y="6001"/>
                  <a:pt x="12423" y="4390"/>
                  <a:pt x="14396" y="4390"/>
                </a:cubicBezTo>
                <a:lnTo>
                  <a:pt x="15854" y="4390"/>
                </a:lnTo>
                <a:cubicBezTo>
                  <a:pt x="17021" y="4390"/>
                  <a:pt x="17967" y="3446"/>
                  <a:pt x="17967" y="2278"/>
                </a:cubicBezTo>
                <a:cubicBezTo>
                  <a:pt x="17967" y="1113"/>
                  <a:pt x="18912" y="166"/>
                  <a:pt x="20079" y="166"/>
                </a:cubicBezTo>
                <a:lnTo>
                  <a:pt x="22322" y="166"/>
                </a:lnTo>
                <a:cubicBezTo>
                  <a:pt x="22715" y="166"/>
                  <a:pt x="23095" y="108"/>
                  <a:pt x="23453" y="0"/>
                </a:cubicBezTo>
                <a:close/>
                <a:moveTo>
                  <a:pt x="26467" y="79612"/>
                </a:moveTo>
              </a:path>
            </a:pathLst>
          </a:custGeom>
          <a:solidFill>
            <a:srgbClr val="8ABD37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4900938" y="5662201"/>
            <a:ext cx="80509" cy="70348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6096"/>
                </a:moveTo>
                <a:cubicBezTo>
                  <a:pt x="0" y="2730"/>
                  <a:pt x="2729" y="0"/>
                  <a:pt x="6096" y="0"/>
                </a:cubicBezTo>
                <a:cubicBezTo>
                  <a:pt x="9462" y="0"/>
                  <a:pt x="12192" y="2730"/>
                  <a:pt x="12192" y="6096"/>
                </a:cubicBezTo>
                <a:cubicBezTo>
                  <a:pt x="12192" y="9463"/>
                  <a:pt x="9462" y="12192"/>
                  <a:pt x="6096" y="12192"/>
                </a:cubicBezTo>
                <a:cubicBezTo>
                  <a:pt x="2729" y="12192"/>
                  <a:pt x="0" y="9463"/>
                  <a:pt x="0" y="6096"/>
                </a:cubicBezTo>
                <a:close/>
                <a:moveTo>
                  <a:pt x="4201" y="92151"/>
                </a:moveTo>
              </a:path>
            </a:pathLst>
          </a:custGeom>
          <a:solidFill>
            <a:srgbClr val="F5A623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4537304" y="6124028"/>
            <a:ext cx="314648" cy="63447"/>
          </a:xfrm>
          <a:custGeom>
            <a:avLst/>
            <a:gdLst/>
            <a:ahLst/>
            <a:cxnLst/>
            <a:rect l="0" t="0" r="0" b="0"/>
            <a:pathLst>
              <a:path w="47649" h="10996">
                <a:moveTo>
                  <a:pt x="47649" y="5498"/>
                </a:moveTo>
                <a:cubicBezTo>
                  <a:pt x="47649" y="8534"/>
                  <a:pt x="36983" y="10996"/>
                  <a:pt x="23826" y="10996"/>
                </a:cubicBezTo>
                <a:cubicBezTo>
                  <a:pt x="10668" y="10996"/>
                  <a:pt x="0" y="8534"/>
                  <a:pt x="0" y="5498"/>
                </a:cubicBezTo>
                <a:cubicBezTo>
                  <a:pt x="0" y="2462"/>
                  <a:pt x="10668" y="0"/>
                  <a:pt x="23826" y="0"/>
                </a:cubicBezTo>
                <a:cubicBezTo>
                  <a:pt x="36983" y="0"/>
                  <a:pt x="47649" y="2462"/>
                  <a:pt x="47649" y="5498"/>
                </a:cubicBezTo>
                <a:close/>
                <a:moveTo>
                  <a:pt x="-20172" y="12112"/>
                </a:moveTo>
              </a:path>
            </a:pathLst>
          </a:custGeom>
          <a:solidFill>
            <a:srgbClr val="E8F2D7">
              <a:alpha val="100000"/>
            </a:srgbClr>
          </a:solidFill>
          <a:ln w="73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2382" y="3982721"/>
            <a:ext cx="1948688" cy="848867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067" y="4111245"/>
            <a:ext cx="778763" cy="701040"/>
          </a:xfrm>
          <a:prstGeom prst="rect">
            <a:avLst/>
          </a:prstGeom>
          <a:noFill/>
        </p:spPr>
      </p:pic>
      <p:sp>
        <p:nvSpPr>
          <p:cNvPr id="218" name="Rectangle 218"/>
          <p:cNvSpPr/>
          <p:nvPr/>
        </p:nvSpPr>
        <p:spPr>
          <a:xfrm>
            <a:off x="1091488" y="755348"/>
            <a:ext cx="3921279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OFERTA SERVICIO COMUNIDAD SOLAR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1082344" y="1419099"/>
            <a:ext cx="8690521" cy="9562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57116" algn="l"/>
              </a:tabLst>
            </a:pPr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CLIENTE	OFERTA</a:t>
            </a:r>
          </a:p>
          <a:p>
            <a:pPr marL="0">
              <a:lnSpc>
                <a:spcPts val="1523"/>
              </a:lnSpc>
              <a:tabLst>
                <a:tab pos="4257116" algn="l"/>
                <a:tab pos="7866583" algn="l"/>
              </a:tabLst>
            </a:pP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PARROQUIA SANTA MARIA (MADRID)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FECHA OFERTA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09/05/2022</a:t>
            </a:r>
          </a:p>
          <a:p>
            <a:pPr marL="0">
              <a:lnSpc>
                <a:spcPts val="1523"/>
              </a:lnSpc>
              <a:tabLst>
                <a:tab pos="4257116" algn="l"/>
                <a:tab pos="8285683" algn="l"/>
              </a:tabLst>
            </a:pP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C/ RAMON Y CAJAL 3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VARIANTE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REV1</a:t>
            </a:r>
          </a:p>
          <a:p>
            <a:pPr marL="4257116">
              <a:lnSpc>
                <a:spcPts val="1524"/>
              </a:lnSpc>
              <a:tabLst>
                <a:tab pos="8093659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REFERENCIA OFERTA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000100-</a:t>
            </a:r>
          </a:p>
          <a:p>
            <a:pPr marL="4257116">
              <a:lnSpc>
                <a:spcPts val="1595"/>
              </a:lnSpc>
              <a:tabLst>
                <a:tab pos="7866583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VÁLIDA HASTA	</a:t>
            </a:r>
            <a:endParaRPr lang="es-ES" sz="1200" b="0" i="0" spc="0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Rectangle 222"/>
          <p:cNvSpPr/>
          <p:nvPr/>
        </p:nvSpPr>
        <p:spPr>
          <a:xfrm>
            <a:off x="1082344" y="2589912"/>
            <a:ext cx="8606637" cy="929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57116" algn="l"/>
              </a:tabLst>
            </a:pPr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SUMINISTRO ACTUAL	SERVICIO COMUNIDAD SOLAR</a:t>
            </a:r>
          </a:p>
          <a:p>
            <a:pPr marL="0">
              <a:lnSpc>
                <a:spcPts val="1523"/>
              </a:lnSpc>
              <a:tabLst>
                <a:tab pos="3543884" algn="l"/>
                <a:tab pos="4257116" algn="l"/>
                <a:tab pos="833597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Consumo anual TOTAL kWh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12.431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Potencia Fotovoltaica asignada (kWp)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6,00</a:t>
            </a:r>
          </a:p>
          <a:p>
            <a:pPr marL="0">
              <a:lnSpc>
                <a:spcPts val="1523"/>
              </a:lnSpc>
              <a:tabLst>
                <a:tab pos="3572840" algn="l"/>
                <a:tab pos="4257116" algn="l"/>
                <a:tab pos="814547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Tarifa de Acceso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3.0 TD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Cuota Servicio Solar (€/mes, IVA inc.)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63,07 €</a:t>
            </a:r>
          </a:p>
          <a:p>
            <a:pPr marL="0">
              <a:lnSpc>
                <a:spcPts val="1524"/>
              </a:lnSpc>
              <a:tabLst>
                <a:tab pos="331528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Tarifa anual actual (€, IVA inc.)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3.331,18 €</a:t>
            </a:r>
          </a:p>
          <a:p>
            <a:pPr marL="0">
              <a:lnSpc>
                <a:spcPts val="1547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Precio estimado según suministro actual.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1082344" y="3751200"/>
            <a:ext cx="3969842" cy="7332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BALANCE ECONÓMICO </a:t>
            </a:r>
          </a:p>
          <a:p>
            <a:pPr marL="0">
              <a:lnSpc>
                <a:spcPts val="1525"/>
              </a:lnSpc>
              <a:tabLst>
                <a:tab pos="331528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Servicio Solar (€/año (IVA inc.)*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1.358,79 €</a:t>
            </a:r>
          </a:p>
          <a:p>
            <a:pPr marL="0">
              <a:lnSpc>
                <a:spcPts val="1524"/>
              </a:lnSpc>
              <a:tabLst>
                <a:tab pos="3586556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Cambio Tarifa (€/año (IVA inc.)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0,00 €</a:t>
            </a:r>
          </a:p>
          <a:p>
            <a:pPr marL="0">
              <a:lnSpc>
                <a:spcPts val="1523"/>
              </a:lnSpc>
              <a:tabLst>
                <a:tab pos="331071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TOTAL (€/año (IVA inc.)	</a:t>
            </a:r>
            <a:r>
              <a:rPr lang="es-ES" sz="1200" b="1" i="0" spc="0" baseline="0" dirty="0">
                <a:solidFill>
                  <a:srgbClr val="000000"/>
                </a:solidFill>
                <a:latin typeface="Calibri-Bold"/>
              </a:rPr>
              <a:t>1.358,79 €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1082344" y="6267908"/>
            <a:ext cx="3904970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52674" algn="l"/>
              </a:tabLst>
            </a:pPr>
            <a:r>
              <a:rPr lang="es-ES" sz="1200" b="1" i="0" spc="0" baseline="0" dirty="0">
                <a:solidFill>
                  <a:srgbClr val="60941B"/>
                </a:solidFill>
                <a:latin typeface="Calibri-Bold"/>
              </a:rPr>
              <a:t>Viajar 15095 Km al año	Plantar 86 árboles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1082344" y="4528693"/>
            <a:ext cx="3313633" cy="34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Estimación en base al consumo actual del cliente.</a:t>
            </a:r>
          </a:p>
          <a:p>
            <a:pPr marL="0">
              <a:lnSpc>
                <a:spcPts val="1524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*Incluye autoconsumo y compensación de excedentes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1082344" y="5295646"/>
            <a:ext cx="5230063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60941B"/>
                </a:solidFill>
                <a:latin typeface="Calibri-Bold"/>
              </a:rPr>
              <a:t>Su participación en la instalación permitirá reducir 1,7 Ton de CO2, equivalentes a: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7630414" y="4371341"/>
            <a:ext cx="486776" cy="2788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2195" b="1" i="0" spc="0" baseline="0" dirty="0">
                <a:solidFill>
                  <a:srgbClr val="FFC000"/>
                </a:solidFill>
                <a:latin typeface="Calibri-Bold"/>
              </a:rPr>
              <a:t>18%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C6187-F552-2519-2D46-7C1CC31233B5}"/>
              </a:ext>
            </a:extLst>
          </p:cNvPr>
          <p:cNvSpPr/>
          <p:nvPr/>
        </p:nvSpPr>
        <p:spPr>
          <a:xfrm>
            <a:off x="1050340" y="1580643"/>
            <a:ext cx="2462881" cy="46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reeform 231"/>
          <p:cNvSpPr/>
          <p:nvPr/>
        </p:nvSpPr>
        <p:spPr>
          <a:xfrm>
            <a:off x="1056436" y="1787907"/>
            <a:ext cx="4023995" cy="195072"/>
          </a:xfrm>
          <a:custGeom>
            <a:avLst/>
            <a:gdLst/>
            <a:ahLst/>
            <a:cxnLst/>
            <a:rect l="0" t="0" r="0" b="0"/>
            <a:pathLst>
              <a:path w="4023995" h="195072">
                <a:moveTo>
                  <a:pt x="0" y="195072"/>
                </a:moveTo>
                <a:lnTo>
                  <a:pt x="4023995" y="195072"/>
                </a:lnTo>
                <a:lnTo>
                  <a:pt x="402399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056436" y="1981581"/>
            <a:ext cx="2754122" cy="1356614"/>
          </a:xfrm>
          <a:custGeom>
            <a:avLst/>
            <a:gdLst/>
            <a:ahLst/>
            <a:cxnLst/>
            <a:rect l="0" t="0" r="0" b="0"/>
            <a:pathLst>
              <a:path w="2754122" h="1356614">
                <a:moveTo>
                  <a:pt x="0" y="1356614"/>
                </a:moveTo>
                <a:lnTo>
                  <a:pt x="2754122" y="1356614"/>
                </a:lnTo>
                <a:lnTo>
                  <a:pt x="2754122" y="0"/>
                </a:lnTo>
                <a:lnTo>
                  <a:pt x="0" y="0"/>
                </a:lnTo>
                <a:lnTo>
                  <a:pt x="0" y="1356614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3809110" y="2949575"/>
            <a:ext cx="1271270" cy="388620"/>
          </a:xfrm>
          <a:custGeom>
            <a:avLst/>
            <a:gdLst/>
            <a:ahLst/>
            <a:cxnLst/>
            <a:rect l="0" t="0" r="0" b="0"/>
            <a:pathLst>
              <a:path w="1271270" h="388620">
                <a:moveTo>
                  <a:pt x="0" y="388620"/>
                </a:moveTo>
                <a:lnTo>
                  <a:pt x="1271270" y="388620"/>
                </a:lnTo>
                <a:lnTo>
                  <a:pt x="127127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626668" y="4229990"/>
            <a:ext cx="431292" cy="111252"/>
          </a:xfrm>
          <a:custGeom>
            <a:avLst/>
            <a:gdLst/>
            <a:ahLst/>
            <a:cxnLst/>
            <a:rect l="0" t="0" r="0" b="0"/>
            <a:pathLst>
              <a:path w="431292" h="111252">
                <a:moveTo>
                  <a:pt x="0" y="111252"/>
                </a:moveTo>
                <a:lnTo>
                  <a:pt x="431292" y="111252"/>
                </a:lnTo>
                <a:lnTo>
                  <a:pt x="431292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9715500" y="4229990"/>
            <a:ext cx="348995" cy="111252"/>
          </a:xfrm>
          <a:custGeom>
            <a:avLst/>
            <a:gdLst/>
            <a:ahLst/>
            <a:cxnLst/>
            <a:rect l="0" t="0" r="0" b="0"/>
            <a:pathLst>
              <a:path w="348995" h="111252">
                <a:moveTo>
                  <a:pt x="0" y="111252"/>
                </a:moveTo>
                <a:lnTo>
                  <a:pt x="348995" y="111252"/>
                </a:lnTo>
                <a:lnTo>
                  <a:pt x="34899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626668" y="4726813"/>
            <a:ext cx="431292" cy="111252"/>
          </a:xfrm>
          <a:custGeom>
            <a:avLst/>
            <a:gdLst/>
            <a:ahLst/>
            <a:cxnLst/>
            <a:rect l="0" t="0" r="0" b="0"/>
            <a:pathLst>
              <a:path w="431292" h="111252">
                <a:moveTo>
                  <a:pt x="0" y="111252"/>
                </a:moveTo>
                <a:lnTo>
                  <a:pt x="431292" y="111252"/>
                </a:lnTo>
                <a:lnTo>
                  <a:pt x="431292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9715500" y="4726813"/>
            <a:ext cx="348995" cy="111252"/>
          </a:xfrm>
          <a:custGeom>
            <a:avLst/>
            <a:gdLst/>
            <a:ahLst/>
            <a:cxnLst/>
            <a:rect l="0" t="0" r="0" b="0"/>
            <a:pathLst>
              <a:path w="348995" h="111252">
                <a:moveTo>
                  <a:pt x="0" y="111252"/>
                </a:moveTo>
                <a:lnTo>
                  <a:pt x="348995" y="111252"/>
                </a:lnTo>
                <a:lnTo>
                  <a:pt x="34899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1057198" y="1976120"/>
            <a:ext cx="4022421" cy="0"/>
          </a:xfrm>
          <a:custGeom>
            <a:avLst/>
            <a:gdLst/>
            <a:ahLst/>
            <a:cxnLst/>
            <a:rect l="0" t="0" r="0" b="0"/>
            <a:pathLst>
              <a:path w="4022421">
                <a:moveTo>
                  <a:pt x="0" y="0"/>
                </a:moveTo>
                <a:lnTo>
                  <a:pt x="4022421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1056436" y="1975358"/>
            <a:ext cx="4023995" cy="12192"/>
          </a:xfrm>
          <a:custGeom>
            <a:avLst/>
            <a:gdLst/>
            <a:ahLst/>
            <a:cxnLst/>
            <a:rect l="0" t="0" r="0" b="0"/>
            <a:pathLst>
              <a:path w="4023995" h="12192">
                <a:moveTo>
                  <a:pt x="0" y="12192"/>
                </a:moveTo>
                <a:lnTo>
                  <a:pt x="4023995" y="12192"/>
                </a:lnTo>
                <a:lnTo>
                  <a:pt x="4023995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655231" y="525399"/>
            <a:ext cx="9358973" cy="6482627"/>
          </a:xfrm>
          <a:custGeom>
            <a:avLst/>
            <a:gdLst/>
            <a:ahLst/>
            <a:cxnLst/>
            <a:rect l="0" t="0" r="0" b="0"/>
            <a:pathLst>
              <a:path w="9358973" h="6482627">
                <a:moveTo>
                  <a:pt x="0" y="167513"/>
                </a:moveTo>
                <a:cubicBezTo>
                  <a:pt x="0" y="74931"/>
                  <a:pt x="74993" y="0"/>
                  <a:pt x="167513" y="0"/>
                </a:cubicBezTo>
                <a:lnTo>
                  <a:pt x="9191460" y="0"/>
                </a:lnTo>
                <a:cubicBezTo>
                  <a:pt x="9283915" y="0"/>
                  <a:pt x="9358973" y="74931"/>
                  <a:pt x="9358973" y="167513"/>
                </a:cubicBezTo>
                <a:lnTo>
                  <a:pt x="9358973" y="6315126"/>
                </a:lnTo>
                <a:cubicBezTo>
                  <a:pt x="9358973" y="6407633"/>
                  <a:pt x="9283915" y="6482627"/>
                  <a:pt x="9191460" y="6482627"/>
                </a:cubicBezTo>
                <a:lnTo>
                  <a:pt x="167513" y="6482627"/>
                </a:lnTo>
                <a:cubicBezTo>
                  <a:pt x="74993" y="6482627"/>
                  <a:pt x="0" y="6407633"/>
                  <a:pt x="0" y="6315126"/>
                </a:cubicBezTo>
                <a:close/>
                <a:moveTo>
                  <a:pt x="6210897" y="7033641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657365"/>
            <a:ext cx="2068829" cy="555612"/>
          </a:xfrm>
          <a:prstGeom prst="rect">
            <a:avLst/>
          </a:prstGeom>
          <a:noFill/>
        </p:spPr>
      </p:pic>
      <p:sp>
        <p:nvSpPr>
          <p:cNvPr id="242" name="Freeform 242"/>
          <p:cNvSpPr/>
          <p:nvPr/>
        </p:nvSpPr>
        <p:spPr>
          <a:xfrm>
            <a:off x="1145400" y="4029507"/>
            <a:ext cx="4650613" cy="232613"/>
          </a:xfrm>
          <a:custGeom>
            <a:avLst/>
            <a:gdLst/>
            <a:ahLst/>
            <a:cxnLst/>
            <a:rect l="0" t="0" r="0" b="0"/>
            <a:pathLst>
              <a:path w="4650613" h="232613">
                <a:moveTo>
                  <a:pt x="0" y="232613"/>
                </a:moveTo>
                <a:lnTo>
                  <a:pt x="4650613" y="232613"/>
                </a:lnTo>
                <a:lnTo>
                  <a:pt x="4650613" y="0"/>
                </a:lnTo>
                <a:lnTo>
                  <a:pt x="0" y="0"/>
                </a:lnTo>
                <a:lnTo>
                  <a:pt x="0" y="232613"/>
                </a:lnTo>
                <a:close/>
              </a:path>
            </a:pathLst>
          </a:custGeom>
          <a:solidFill>
            <a:srgbClr val="E46C0A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1145400" y="4029507"/>
            <a:ext cx="4650613" cy="232613"/>
          </a:xfrm>
          <a:custGeom>
            <a:avLst/>
            <a:gdLst/>
            <a:ahLst/>
            <a:cxnLst/>
            <a:rect l="0" t="0" r="0" b="0"/>
            <a:pathLst>
              <a:path w="4650613" h="232613">
                <a:moveTo>
                  <a:pt x="0" y="232613"/>
                </a:moveTo>
                <a:lnTo>
                  <a:pt x="4650613" y="232613"/>
                </a:lnTo>
                <a:lnTo>
                  <a:pt x="4650613" y="0"/>
                </a:lnTo>
                <a:lnTo>
                  <a:pt x="0" y="0"/>
                </a:lnTo>
                <a:lnTo>
                  <a:pt x="0" y="232613"/>
                </a:lnTo>
                <a:close/>
              </a:path>
            </a:pathLst>
          </a:custGeom>
          <a:noFill/>
          <a:ln w="9525" cap="flat" cmpd="sng">
            <a:solidFill>
              <a:srgbClr val="BDBD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893689" y="1831594"/>
            <a:ext cx="4083431" cy="1461389"/>
          </a:xfrm>
          <a:custGeom>
            <a:avLst/>
            <a:gdLst/>
            <a:ahLst/>
            <a:cxnLst/>
            <a:rect l="0" t="0" r="0" b="0"/>
            <a:pathLst>
              <a:path w="4083431" h="1461389">
                <a:moveTo>
                  <a:pt x="0" y="1461389"/>
                </a:moveTo>
                <a:lnTo>
                  <a:pt x="4083431" y="1461389"/>
                </a:lnTo>
                <a:lnTo>
                  <a:pt x="4083431" y="0"/>
                </a:lnTo>
                <a:lnTo>
                  <a:pt x="0" y="0"/>
                </a:lnTo>
                <a:lnTo>
                  <a:pt x="0" y="14613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257668" y="1928623"/>
            <a:ext cx="682245" cy="1166876"/>
          </a:xfrm>
          <a:custGeom>
            <a:avLst/>
            <a:gdLst/>
            <a:ahLst/>
            <a:cxnLst/>
            <a:rect l="0" t="0" r="0" b="0"/>
            <a:pathLst>
              <a:path w="682245" h="1166876">
                <a:moveTo>
                  <a:pt x="0" y="0"/>
                </a:moveTo>
                <a:cubicBezTo>
                  <a:pt x="376810" y="0"/>
                  <a:pt x="682245" y="305434"/>
                  <a:pt x="682245" y="682116"/>
                </a:cubicBezTo>
                <a:cubicBezTo>
                  <a:pt x="682245" y="864234"/>
                  <a:pt x="609474" y="1038733"/>
                  <a:pt x="480061" y="1166876"/>
                </a:cubicBezTo>
                <a:lnTo>
                  <a:pt x="0" y="682116"/>
                </a:lnTo>
                <a:close/>
                <a:moveTo>
                  <a:pt x="-1627251" y="5630417"/>
                </a:moveTo>
              </a:path>
            </a:pathLst>
          </a:custGeom>
          <a:solidFill>
            <a:srgbClr val="89A54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" name="Picture 2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842" y="1915923"/>
            <a:ext cx="1187586" cy="1388617"/>
          </a:xfrm>
          <a:prstGeom prst="rect">
            <a:avLst/>
          </a:prstGeom>
          <a:noFill/>
        </p:spPr>
      </p:pic>
      <p:sp>
        <p:nvSpPr>
          <p:cNvPr id="247" name="Freeform 247"/>
          <p:cNvSpPr/>
          <p:nvPr/>
        </p:nvSpPr>
        <p:spPr>
          <a:xfrm>
            <a:off x="8445500" y="2422623"/>
            <a:ext cx="69752" cy="69752"/>
          </a:xfrm>
          <a:custGeom>
            <a:avLst/>
            <a:gdLst/>
            <a:ahLst/>
            <a:cxnLst/>
            <a:rect l="0" t="0" r="0" b="0"/>
            <a:pathLst>
              <a:path w="69752" h="69752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89A54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8445500" y="2699864"/>
            <a:ext cx="69752" cy="69753"/>
          </a:xfrm>
          <a:custGeom>
            <a:avLst/>
            <a:gdLst/>
            <a:ahLst/>
            <a:cxnLst/>
            <a:rect l="0" t="0" r="0" b="0"/>
            <a:pathLst>
              <a:path w="69752" h="69753">
                <a:moveTo>
                  <a:pt x="0" y="69753"/>
                </a:moveTo>
                <a:lnTo>
                  <a:pt x="69752" y="69753"/>
                </a:lnTo>
                <a:lnTo>
                  <a:pt x="69752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B9CD9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1562100" y="4517390"/>
            <a:ext cx="5990209" cy="1994154"/>
          </a:xfrm>
          <a:custGeom>
            <a:avLst/>
            <a:gdLst/>
            <a:ahLst/>
            <a:cxnLst/>
            <a:rect l="0" t="0" r="0" b="0"/>
            <a:pathLst>
              <a:path w="5990209" h="1994154">
                <a:moveTo>
                  <a:pt x="0" y="1994154"/>
                </a:moveTo>
                <a:lnTo>
                  <a:pt x="5990209" y="1994154"/>
                </a:lnTo>
                <a:lnTo>
                  <a:pt x="5990209" y="0"/>
                </a:lnTo>
                <a:lnTo>
                  <a:pt x="0" y="0"/>
                </a:lnTo>
                <a:lnTo>
                  <a:pt x="0" y="199415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1562100" y="4517390"/>
            <a:ext cx="5990208" cy="1709675"/>
          </a:xfrm>
          <a:custGeom>
            <a:avLst/>
            <a:gdLst/>
            <a:ahLst/>
            <a:cxnLst/>
            <a:rect l="0" t="0" r="0" b="0"/>
            <a:pathLst>
              <a:path w="5990208" h="1709675">
                <a:moveTo>
                  <a:pt x="0" y="1709675"/>
                </a:moveTo>
                <a:lnTo>
                  <a:pt x="5990208" y="1709675"/>
                </a:lnTo>
                <a:moveTo>
                  <a:pt x="0" y="1424687"/>
                </a:moveTo>
                <a:lnTo>
                  <a:pt x="5990208" y="1424687"/>
                </a:lnTo>
                <a:moveTo>
                  <a:pt x="0" y="1139699"/>
                </a:moveTo>
                <a:lnTo>
                  <a:pt x="5990208" y="1139699"/>
                </a:lnTo>
                <a:moveTo>
                  <a:pt x="0" y="854711"/>
                </a:moveTo>
                <a:lnTo>
                  <a:pt x="5990208" y="854711"/>
                </a:lnTo>
                <a:moveTo>
                  <a:pt x="0" y="569723"/>
                </a:moveTo>
                <a:lnTo>
                  <a:pt x="5990208" y="569723"/>
                </a:lnTo>
                <a:moveTo>
                  <a:pt x="0" y="284734"/>
                </a:moveTo>
                <a:lnTo>
                  <a:pt x="5990208" y="284734"/>
                </a:lnTo>
                <a:moveTo>
                  <a:pt x="0" y="0"/>
                </a:moveTo>
                <a:lnTo>
                  <a:pt x="5990208" y="0"/>
                </a:lnTo>
              </a:path>
            </a:pathLst>
          </a:custGeom>
          <a:noFill/>
          <a:ln w="9525" cap="flat" cmpd="sng">
            <a:solidFill>
              <a:srgbClr val="F2F2F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4828540"/>
            <a:ext cx="5994400" cy="1701800"/>
          </a:xfrm>
          <a:prstGeom prst="rect">
            <a:avLst/>
          </a:prstGeom>
          <a:noFill/>
        </p:spPr>
      </p:pic>
      <p:sp>
        <p:nvSpPr>
          <p:cNvPr id="252" name="Freeform 252"/>
          <p:cNvSpPr/>
          <p:nvPr/>
        </p:nvSpPr>
        <p:spPr>
          <a:xfrm>
            <a:off x="1562100" y="4517390"/>
            <a:ext cx="0" cy="1994154"/>
          </a:xfrm>
          <a:custGeom>
            <a:avLst/>
            <a:gdLst/>
            <a:ahLst/>
            <a:cxnLst/>
            <a:rect l="0" t="0" r="0" b="0"/>
            <a:pathLst>
              <a:path h="1994154">
                <a:moveTo>
                  <a:pt x="0" y="199415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1521841" y="4517390"/>
            <a:ext cx="40259" cy="1994154"/>
          </a:xfrm>
          <a:custGeom>
            <a:avLst/>
            <a:gdLst/>
            <a:ahLst/>
            <a:cxnLst/>
            <a:rect l="0" t="0" r="0" b="0"/>
            <a:pathLst>
              <a:path w="40259" h="1994154">
                <a:moveTo>
                  <a:pt x="0" y="1994154"/>
                </a:moveTo>
                <a:lnTo>
                  <a:pt x="40259" y="1994154"/>
                </a:lnTo>
                <a:moveTo>
                  <a:pt x="0" y="1709675"/>
                </a:moveTo>
                <a:lnTo>
                  <a:pt x="40259" y="1709675"/>
                </a:lnTo>
                <a:moveTo>
                  <a:pt x="0" y="1424687"/>
                </a:moveTo>
                <a:lnTo>
                  <a:pt x="40259" y="1424687"/>
                </a:lnTo>
                <a:moveTo>
                  <a:pt x="0" y="1139699"/>
                </a:moveTo>
                <a:lnTo>
                  <a:pt x="40259" y="1139699"/>
                </a:lnTo>
                <a:moveTo>
                  <a:pt x="0" y="854711"/>
                </a:moveTo>
                <a:lnTo>
                  <a:pt x="40259" y="854711"/>
                </a:lnTo>
                <a:moveTo>
                  <a:pt x="0" y="569723"/>
                </a:moveTo>
                <a:lnTo>
                  <a:pt x="40259" y="569723"/>
                </a:lnTo>
                <a:moveTo>
                  <a:pt x="0" y="284734"/>
                </a:moveTo>
                <a:lnTo>
                  <a:pt x="40259" y="284734"/>
                </a:lnTo>
                <a:moveTo>
                  <a:pt x="0" y="0"/>
                </a:moveTo>
                <a:lnTo>
                  <a:pt x="40259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1562100" y="6511544"/>
            <a:ext cx="5990208" cy="0"/>
          </a:xfrm>
          <a:custGeom>
            <a:avLst/>
            <a:gdLst/>
            <a:ahLst/>
            <a:cxnLst/>
            <a:rect l="0" t="0" r="0" b="0"/>
            <a:pathLst>
              <a:path w="5990208">
                <a:moveTo>
                  <a:pt x="0" y="0"/>
                </a:moveTo>
                <a:lnTo>
                  <a:pt x="5990208" y="0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562100" y="6511544"/>
            <a:ext cx="5990208" cy="40298"/>
          </a:xfrm>
          <a:custGeom>
            <a:avLst/>
            <a:gdLst/>
            <a:ahLst/>
            <a:cxnLst/>
            <a:rect l="0" t="0" r="0" b="0"/>
            <a:pathLst>
              <a:path w="5990208" h="40298">
                <a:moveTo>
                  <a:pt x="0" y="0"/>
                </a:moveTo>
                <a:lnTo>
                  <a:pt x="0" y="40298"/>
                </a:lnTo>
                <a:moveTo>
                  <a:pt x="249935" y="0"/>
                </a:moveTo>
                <a:lnTo>
                  <a:pt x="249935" y="40298"/>
                </a:lnTo>
                <a:moveTo>
                  <a:pt x="499872" y="0"/>
                </a:moveTo>
                <a:lnTo>
                  <a:pt x="499872" y="40298"/>
                </a:lnTo>
                <a:moveTo>
                  <a:pt x="748283" y="0"/>
                </a:moveTo>
                <a:lnTo>
                  <a:pt x="748283" y="40298"/>
                </a:lnTo>
                <a:moveTo>
                  <a:pt x="998220" y="0"/>
                </a:moveTo>
                <a:lnTo>
                  <a:pt x="998220" y="40298"/>
                </a:lnTo>
                <a:moveTo>
                  <a:pt x="1248155" y="0"/>
                </a:moveTo>
                <a:lnTo>
                  <a:pt x="1248155" y="40298"/>
                </a:lnTo>
                <a:moveTo>
                  <a:pt x="1498092" y="0"/>
                </a:moveTo>
                <a:lnTo>
                  <a:pt x="1498092" y="40298"/>
                </a:lnTo>
                <a:moveTo>
                  <a:pt x="1746503" y="0"/>
                </a:moveTo>
                <a:lnTo>
                  <a:pt x="1746503" y="40298"/>
                </a:lnTo>
                <a:moveTo>
                  <a:pt x="1996440" y="0"/>
                </a:moveTo>
                <a:lnTo>
                  <a:pt x="1996440" y="40298"/>
                </a:lnTo>
                <a:moveTo>
                  <a:pt x="2246376" y="0"/>
                </a:moveTo>
                <a:lnTo>
                  <a:pt x="2246376" y="40298"/>
                </a:lnTo>
                <a:moveTo>
                  <a:pt x="2496311" y="0"/>
                </a:moveTo>
                <a:lnTo>
                  <a:pt x="2496311" y="40298"/>
                </a:lnTo>
                <a:moveTo>
                  <a:pt x="2746247" y="0"/>
                </a:moveTo>
                <a:lnTo>
                  <a:pt x="2746247" y="40298"/>
                </a:lnTo>
                <a:moveTo>
                  <a:pt x="2994659" y="0"/>
                </a:moveTo>
                <a:lnTo>
                  <a:pt x="2994659" y="40298"/>
                </a:lnTo>
                <a:moveTo>
                  <a:pt x="3244596" y="0"/>
                </a:moveTo>
                <a:lnTo>
                  <a:pt x="3244596" y="40298"/>
                </a:lnTo>
                <a:moveTo>
                  <a:pt x="3494532" y="0"/>
                </a:moveTo>
                <a:lnTo>
                  <a:pt x="3494532" y="40298"/>
                </a:lnTo>
                <a:moveTo>
                  <a:pt x="3744467" y="0"/>
                </a:moveTo>
                <a:lnTo>
                  <a:pt x="3744467" y="40298"/>
                </a:lnTo>
                <a:moveTo>
                  <a:pt x="3992879" y="0"/>
                </a:moveTo>
                <a:lnTo>
                  <a:pt x="3992879" y="40298"/>
                </a:lnTo>
                <a:moveTo>
                  <a:pt x="4242815" y="0"/>
                </a:moveTo>
                <a:lnTo>
                  <a:pt x="4242815" y="40298"/>
                </a:lnTo>
                <a:moveTo>
                  <a:pt x="4492752" y="0"/>
                </a:moveTo>
                <a:lnTo>
                  <a:pt x="4492752" y="40298"/>
                </a:lnTo>
                <a:moveTo>
                  <a:pt x="4742688" y="0"/>
                </a:moveTo>
                <a:lnTo>
                  <a:pt x="4742688" y="40298"/>
                </a:lnTo>
                <a:moveTo>
                  <a:pt x="4991100" y="0"/>
                </a:moveTo>
                <a:lnTo>
                  <a:pt x="4991100" y="40298"/>
                </a:lnTo>
                <a:moveTo>
                  <a:pt x="5241035" y="0"/>
                </a:moveTo>
                <a:lnTo>
                  <a:pt x="5241035" y="40298"/>
                </a:lnTo>
                <a:moveTo>
                  <a:pt x="5490971" y="0"/>
                </a:moveTo>
                <a:lnTo>
                  <a:pt x="5490971" y="40298"/>
                </a:lnTo>
                <a:moveTo>
                  <a:pt x="5740907" y="0"/>
                </a:moveTo>
                <a:lnTo>
                  <a:pt x="5740907" y="40298"/>
                </a:lnTo>
                <a:moveTo>
                  <a:pt x="5990208" y="0"/>
                </a:moveTo>
                <a:lnTo>
                  <a:pt x="5990208" y="40298"/>
                </a:lnTo>
              </a:path>
            </a:pathLst>
          </a:custGeom>
          <a:noFill/>
          <a:ln w="9525" cap="flat" cmpd="sng">
            <a:solidFill>
              <a:srgbClr val="87878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686814" y="5340223"/>
            <a:ext cx="5740654" cy="689992"/>
          </a:xfrm>
          <a:custGeom>
            <a:avLst/>
            <a:gdLst/>
            <a:ahLst/>
            <a:cxnLst/>
            <a:rect l="0" t="0" r="0" b="0"/>
            <a:pathLst>
              <a:path w="5740654" h="689992">
                <a:moveTo>
                  <a:pt x="0" y="504317"/>
                </a:moveTo>
                <a:lnTo>
                  <a:pt x="250190" y="539369"/>
                </a:lnTo>
                <a:lnTo>
                  <a:pt x="498602" y="559182"/>
                </a:lnTo>
                <a:lnTo>
                  <a:pt x="748537" y="568325"/>
                </a:lnTo>
                <a:lnTo>
                  <a:pt x="998474" y="569850"/>
                </a:lnTo>
                <a:lnTo>
                  <a:pt x="1248409" y="554610"/>
                </a:lnTo>
                <a:lnTo>
                  <a:pt x="1498346" y="501269"/>
                </a:lnTo>
                <a:lnTo>
                  <a:pt x="1746757" y="426594"/>
                </a:lnTo>
                <a:lnTo>
                  <a:pt x="1996694" y="586613"/>
                </a:lnTo>
                <a:lnTo>
                  <a:pt x="2246630" y="501269"/>
                </a:lnTo>
                <a:lnTo>
                  <a:pt x="2496565" y="429641"/>
                </a:lnTo>
                <a:lnTo>
                  <a:pt x="2744977" y="315341"/>
                </a:lnTo>
                <a:lnTo>
                  <a:pt x="2994914" y="309245"/>
                </a:lnTo>
                <a:lnTo>
                  <a:pt x="3244850" y="345822"/>
                </a:lnTo>
                <a:lnTo>
                  <a:pt x="3494786" y="444882"/>
                </a:lnTo>
                <a:lnTo>
                  <a:pt x="3743197" y="565278"/>
                </a:lnTo>
                <a:lnTo>
                  <a:pt x="3993133" y="565278"/>
                </a:lnTo>
                <a:lnTo>
                  <a:pt x="4243070" y="550038"/>
                </a:lnTo>
                <a:lnTo>
                  <a:pt x="4493006" y="16638"/>
                </a:lnTo>
                <a:lnTo>
                  <a:pt x="4742941" y="0"/>
                </a:lnTo>
                <a:lnTo>
                  <a:pt x="4991354" y="56262"/>
                </a:lnTo>
                <a:lnTo>
                  <a:pt x="5241290" y="159894"/>
                </a:lnTo>
                <a:lnTo>
                  <a:pt x="5491226" y="647573"/>
                </a:lnTo>
                <a:lnTo>
                  <a:pt x="5740654" y="689992"/>
                </a:lnTo>
              </a:path>
            </a:pathLst>
          </a:custGeom>
          <a:noFill/>
          <a:ln w="28575" cap="rnd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8120633" y="5193255"/>
            <a:ext cx="243840" cy="69753"/>
          </a:xfrm>
          <a:custGeom>
            <a:avLst/>
            <a:gdLst/>
            <a:ahLst/>
            <a:cxnLst/>
            <a:rect l="0" t="0" r="0" b="0"/>
            <a:pathLst>
              <a:path w="243840" h="69753">
                <a:moveTo>
                  <a:pt x="0" y="69753"/>
                </a:moveTo>
                <a:lnTo>
                  <a:pt x="243840" y="69753"/>
                </a:lnTo>
                <a:lnTo>
                  <a:pt x="243840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8120633" y="5413473"/>
            <a:ext cx="243840" cy="69753"/>
          </a:xfrm>
          <a:custGeom>
            <a:avLst/>
            <a:gdLst/>
            <a:ahLst/>
            <a:cxnLst/>
            <a:rect l="0" t="0" r="0" b="0"/>
            <a:pathLst>
              <a:path w="243840" h="69753">
                <a:moveTo>
                  <a:pt x="0" y="69753"/>
                </a:moveTo>
                <a:lnTo>
                  <a:pt x="243840" y="69753"/>
                </a:lnTo>
                <a:lnTo>
                  <a:pt x="243840" y="0"/>
                </a:lnTo>
                <a:lnTo>
                  <a:pt x="0" y="0"/>
                </a:lnTo>
                <a:lnTo>
                  <a:pt x="0" y="69753"/>
                </a:lnTo>
                <a:close/>
              </a:path>
            </a:pathLst>
          </a:custGeom>
          <a:solidFill>
            <a:srgbClr val="C6D9F1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8120633" y="5633691"/>
            <a:ext cx="243840" cy="69752"/>
          </a:xfrm>
          <a:custGeom>
            <a:avLst/>
            <a:gdLst/>
            <a:ahLst/>
            <a:cxnLst/>
            <a:rect l="0" t="0" r="0" b="0"/>
            <a:pathLst>
              <a:path w="243840" h="69752">
                <a:moveTo>
                  <a:pt x="0" y="69752"/>
                </a:moveTo>
                <a:lnTo>
                  <a:pt x="243840" y="69752"/>
                </a:lnTo>
                <a:lnTo>
                  <a:pt x="24384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92D050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8120633" y="5888864"/>
            <a:ext cx="243840" cy="0"/>
          </a:xfrm>
          <a:custGeom>
            <a:avLst/>
            <a:gdLst/>
            <a:ahLst/>
            <a:cxnLst/>
            <a:rect l="0" t="0" r="0" b="0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noFill/>
          <a:ln w="28575" cap="rnd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Rectangle 261"/>
          <p:cNvSpPr/>
          <p:nvPr/>
        </p:nvSpPr>
        <p:spPr>
          <a:xfrm>
            <a:off x="1091488" y="715724"/>
            <a:ext cx="2375347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BALANCE ENERGÉTICO</a:t>
            </a:r>
          </a:p>
        </p:txBody>
      </p:sp>
      <p:sp>
        <p:nvSpPr>
          <p:cNvPr id="262" name="Rectangle 262"/>
          <p:cNvSpPr/>
          <p:nvPr/>
        </p:nvSpPr>
        <p:spPr>
          <a:xfrm>
            <a:off x="1082344" y="1821435"/>
            <a:ext cx="3971366" cy="15076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BALANCE ENERGÉTICO (kWh/año)</a:t>
            </a:r>
          </a:p>
          <a:p>
            <a:pPr marL="0">
              <a:lnSpc>
                <a:spcPts val="1523"/>
              </a:lnSpc>
              <a:tabLst>
                <a:tab pos="354388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12.431</a:t>
            </a:r>
          </a:p>
          <a:p>
            <a:pPr marL="0">
              <a:lnSpc>
                <a:spcPts val="1524"/>
              </a:lnSpc>
              <a:tabLst>
                <a:tab pos="362160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Generación FV potencial máx.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8.700</a:t>
            </a:r>
          </a:p>
          <a:p>
            <a:pPr marL="0">
              <a:lnSpc>
                <a:spcPts val="1523"/>
              </a:lnSpc>
              <a:tabLst>
                <a:tab pos="362160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Autoconsumo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4.671</a:t>
            </a:r>
          </a:p>
          <a:p>
            <a:pPr marL="0">
              <a:lnSpc>
                <a:spcPts val="1526"/>
              </a:lnSpc>
              <a:tabLst>
                <a:tab pos="362160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Suministro de red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7.759</a:t>
            </a:r>
          </a:p>
          <a:p>
            <a:pPr marL="0">
              <a:lnSpc>
                <a:spcPts val="1524"/>
              </a:lnSpc>
              <a:tabLst>
                <a:tab pos="362160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Inyección a red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4.029</a:t>
            </a:r>
          </a:p>
          <a:p>
            <a:pPr marL="0">
              <a:lnSpc>
                <a:spcPts val="1523"/>
              </a:lnSpc>
              <a:tabLst>
                <a:tab pos="370695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% Autoconsumo / Gen FV potencial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54%</a:t>
            </a:r>
          </a:p>
          <a:p>
            <a:pPr marL="0">
              <a:lnSpc>
                <a:spcPts val="1523"/>
              </a:lnSpc>
              <a:tabLst>
                <a:tab pos="370695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% Autoconsumo / Consumo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38%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1601469" y="4084067"/>
            <a:ext cx="3772001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0" spc="0" baseline="0" dirty="0">
                <a:solidFill>
                  <a:srgbClr val="FFFFFF"/>
                </a:solidFill>
                <a:latin typeface="Calibri"/>
              </a:rPr>
              <a:t>Balance 24 </a:t>
            </a:r>
            <a:r>
              <a:rPr lang="es-ES" sz="1200" b="0" i="0" spc="274" baseline="0" dirty="0">
                <a:solidFill>
                  <a:srgbClr val="FFFFFF"/>
                </a:solidFill>
                <a:latin typeface="Calibri"/>
              </a:rPr>
              <a:t>h</a:t>
            </a:r>
            <a:r>
              <a:rPr lang="es-ES" sz="1200" b="0" i="0" spc="280" baseline="0" dirty="0">
                <a:solidFill>
                  <a:srgbClr val="FFFFFF"/>
                </a:solidFill>
                <a:latin typeface="Calibri"/>
              </a:rPr>
              <a:t>-</a:t>
            </a:r>
            <a:r>
              <a:rPr lang="es-ES" sz="1200" b="0" i="0" spc="0" baseline="0" dirty="0">
                <a:solidFill>
                  <a:srgbClr val="FFFFFF"/>
                </a:solidFill>
                <a:latin typeface="Calibri"/>
              </a:rPr>
              <a:t>ANUAL AGREGADO POR HORAS INSTALACION 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7583423" y="2369186"/>
            <a:ext cx="245467" cy="140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103" b="1" i="0" spc="0" baseline="0" dirty="0">
                <a:solidFill>
                  <a:srgbClr val="FFFFFF"/>
                </a:solidFill>
                <a:latin typeface="Calibri-Bold"/>
              </a:rPr>
              <a:t>38%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6687946" y="2737739"/>
            <a:ext cx="245467" cy="140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103" b="1" i="0" spc="0" baseline="0" dirty="0">
                <a:solidFill>
                  <a:srgbClr val="FFFFFF"/>
                </a:solidFill>
                <a:latin typeface="Calibri-Bold"/>
              </a:rPr>
              <a:t>62%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8510905" y="2162811"/>
            <a:ext cx="951742" cy="640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286D1D"/>
                </a:solidFill>
                <a:latin typeface="Calibri-Bold"/>
              </a:rPr>
              <a:t>Consumo</a:t>
            </a:r>
          </a:p>
          <a:p>
            <a:pPr marL="35940">
              <a:lnSpc>
                <a:spcPts val="1655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Autoconsumo</a:t>
            </a:r>
          </a:p>
          <a:p>
            <a:pPr marL="35940">
              <a:lnSpc>
                <a:spcPts val="2183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Suministro de red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1380108" y="6453531"/>
            <a:ext cx="64285" cy="126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8" b="0" i="0" spc="0" baseline="0" dirty="0">
                <a:solidFill>
                  <a:srgbClr val="000000"/>
                </a:solidFill>
                <a:latin typeface="Calibri"/>
              </a:rPr>
              <a:t>0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1251508" y="6169025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200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1251508" y="5884038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400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1251508" y="5599049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600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1251508" y="5314061"/>
            <a:ext cx="193532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800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1154887" y="5029073"/>
            <a:ext cx="289666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1.000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1154887" y="4744086"/>
            <a:ext cx="289666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1.200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1154887" y="4459479"/>
            <a:ext cx="289666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1.400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1655064" y="6618961"/>
            <a:ext cx="5837297" cy="126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9681" algn="l"/>
                <a:tab pos="499236" algn="l"/>
                <a:tab pos="748918" algn="l"/>
                <a:tab pos="998473" algn="l"/>
                <a:tab pos="1248155" algn="l"/>
                <a:tab pos="1497837" algn="l"/>
                <a:tab pos="1747392" algn="l"/>
                <a:tab pos="1997075" algn="l"/>
                <a:tab pos="2214371" algn="l"/>
                <a:tab pos="2464053" algn="l"/>
                <a:tab pos="2713608" algn="l"/>
                <a:tab pos="2963290" algn="l"/>
                <a:tab pos="3212845" algn="l"/>
                <a:tab pos="3462527" algn="l"/>
                <a:tab pos="3712209" algn="l"/>
                <a:tab pos="3961764" algn="l"/>
                <a:tab pos="4211446" algn="l"/>
                <a:tab pos="4461001" algn="l"/>
                <a:tab pos="4710683" algn="l"/>
                <a:tab pos="4960366" algn="l"/>
                <a:tab pos="5209920" algn="l"/>
                <a:tab pos="5459603" algn="l"/>
                <a:tab pos="5709157" algn="l"/>
              </a:tabLst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1	2	3	4	5	6	7	8	9	10	11	12	13	14	15	16	17	18	19	20	21	22	23	24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8391397" y="5170298"/>
            <a:ext cx="1025470" cy="7872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Consumo desde red</a:t>
            </a:r>
          </a:p>
          <a:p>
            <a:pPr marL="0">
              <a:lnSpc>
                <a:spcPts val="1734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Inyectada a red</a:t>
            </a:r>
          </a:p>
          <a:p>
            <a:pPr marL="0">
              <a:lnSpc>
                <a:spcPts val="1733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Autoconsumo FV</a:t>
            </a:r>
          </a:p>
          <a:p>
            <a:pPr marL="0">
              <a:lnSpc>
                <a:spcPts val="1734"/>
              </a:lnSpc>
            </a:pPr>
            <a:r>
              <a:rPr lang="es-ES" sz="996" b="0" i="0" spc="0" baseline="0" dirty="0">
                <a:solidFill>
                  <a:srgbClr val="000000"/>
                </a:solidFill>
                <a:latin typeface="Calibri"/>
              </a:rPr>
              <a:t>Consumo Total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277"/>
          <p:cNvSpPr/>
          <p:nvPr/>
        </p:nvSpPr>
        <p:spPr>
          <a:xfrm>
            <a:off x="1057655" y="1853439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1057655" y="2047063"/>
            <a:ext cx="2754503" cy="398068"/>
          </a:xfrm>
          <a:custGeom>
            <a:avLst/>
            <a:gdLst/>
            <a:ahLst/>
            <a:cxnLst/>
            <a:rect l="0" t="0" r="0" b="0"/>
            <a:pathLst>
              <a:path w="2754503" h="398068">
                <a:moveTo>
                  <a:pt x="0" y="398068"/>
                </a:moveTo>
                <a:lnTo>
                  <a:pt x="2754503" y="398068"/>
                </a:lnTo>
                <a:lnTo>
                  <a:pt x="2754503" y="0"/>
                </a:lnTo>
                <a:lnTo>
                  <a:pt x="0" y="0"/>
                </a:lnTo>
                <a:lnTo>
                  <a:pt x="0" y="398068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1057655" y="2637156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1057655" y="2830703"/>
            <a:ext cx="2754503" cy="195072"/>
          </a:xfrm>
          <a:custGeom>
            <a:avLst/>
            <a:gdLst/>
            <a:ahLst/>
            <a:cxnLst/>
            <a:rect l="0" t="0" r="0" b="0"/>
            <a:pathLst>
              <a:path w="2754503" h="195072">
                <a:moveTo>
                  <a:pt x="0" y="195072"/>
                </a:moveTo>
                <a:lnTo>
                  <a:pt x="2754503" y="195072"/>
                </a:lnTo>
                <a:lnTo>
                  <a:pt x="2754503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5080889" y="2438274"/>
            <a:ext cx="234695" cy="0"/>
          </a:xfrm>
          <a:custGeom>
            <a:avLst/>
            <a:gdLst/>
            <a:ahLst/>
            <a:cxnLst/>
            <a:rect l="0" t="0" r="0" b="0"/>
            <a:pathLst>
              <a:path w="234695">
                <a:moveTo>
                  <a:pt x="0" y="0"/>
                </a:moveTo>
                <a:lnTo>
                  <a:pt x="234695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5080127" y="2437512"/>
            <a:ext cx="236220" cy="12192"/>
          </a:xfrm>
          <a:custGeom>
            <a:avLst/>
            <a:gdLst/>
            <a:ahLst/>
            <a:cxnLst/>
            <a:rect l="0" t="0" r="0" b="0"/>
            <a:pathLst>
              <a:path w="236220" h="12192">
                <a:moveTo>
                  <a:pt x="0" y="12192"/>
                </a:moveTo>
                <a:lnTo>
                  <a:pt x="236220" y="12192"/>
                </a:lnTo>
                <a:lnTo>
                  <a:pt x="2362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5080889" y="5570347"/>
            <a:ext cx="234695" cy="0"/>
          </a:xfrm>
          <a:custGeom>
            <a:avLst/>
            <a:gdLst/>
            <a:ahLst/>
            <a:cxnLst/>
            <a:rect l="0" t="0" r="0" b="0"/>
            <a:pathLst>
              <a:path w="234695">
                <a:moveTo>
                  <a:pt x="0" y="0"/>
                </a:moveTo>
                <a:lnTo>
                  <a:pt x="234695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5080127" y="5569586"/>
            <a:ext cx="236220" cy="12192"/>
          </a:xfrm>
          <a:custGeom>
            <a:avLst/>
            <a:gdLst/>
            <a:ahLst/>
            <a:cxnLst/>
            <a:rect l="0" t="0" r="0" b="0"/>
            <a:pathLst>
              <a:path w="236220" h="12192">
                <a:moveTo>
                  <a:pt x="0" y="12192"/>
                </a:moveTo>
                <a:lnTo>
                  <a:pt x="236220" y="12192"/>
                </a:lnTo>
                <a:lnTo>
                  <a:pt x="2362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5080889" y="1461009"/>
            <a:ext cx="234695" cy="0"/>
          </a:xfrm>
          <a:custGeom>
            <a:avLst/>
            <a:gdLst/>
            <a:ahLst/>
            <a:cxnLst/>
            <a:rect l="0" t="0" r="0" b="0"/>
            <a:pathLst>
              <a:path w="234695">
                <a:moveTo>
                  <a:pt x="0" y="0"/>
                </a:moveTo>
                <a:lnTo>
                  <a:pt x="234695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5080127" y="1460246"/>
            <a:ext cx="236220" cy="12192"/>
          </a:xfrm>
          <a:custGeom>
            <a:avLst/>
            <a:gdLst/>
            <a:ahLst/>
            <a:cxnLst/>
            <a:rect l="0" t="0" r="0" b="0"/>
            <a:pathLst>
              <a:path w="236220" h="12192">
                <a:moveTo>
                  <a:pt x="0" y="12192"/>
                </a:moveTo>
                <a:lnTo>
                  <a:pt x="236220" y="12192"/>
                </a:lnTo>
                <a:lnTo>
                  <a:pt x="2362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1058417" y="2041653"/>
            <a:ext cx="4022472" cy="0"/>
          </a:xfrm>
          <a:custGeom>
            <a:avLst/>
            <a:gdLst/>
            <a:ahLst/>
            <a:cxnLst/>
            <a:rect l="0" t="0" r="0" b="0"/>
            <a:pathLst>
              <a:path w="4022472">
                <a:moveTo>
                  <a:pt x="0" y="0"/>
                </a:moveTo>
                <a:lnTo>
                  <a:pt x="4022472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57655" y="2040890"/>
            <a:ext cx="4023996" cy="12192"/>
          </a:xfrm>
          <a:custGeom>
            <a:avLst/>
            <a:gdLst/>
            <a:ahLst/>
            <a:cxnLst/>
            <a:rect l="0" t="0" r="0" b="0"/>
            <a:pathLst>
              <a:path w="4023996" h="12192">
                <a:moveTo>
                  <a:pt x="0" y="12192"/>
                </a:moveTo>
                <a:lnTo>
                  <a:pt x="4023996" y="12192"/>
                </a:lnTo>
                <a:lnTo>
                  <a:pt x="40239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8161528" y="2438274"/>
            <a:ext cx="1556003" cy="0"/>
          </a:xfrm>
          <a:custGeom>
            <a:avLst/>
            <a:gdLst/>
            <a:ahLst/>
            <a:cxnLst/>
            <a:rect l="0" t="0" r="0" b="0"/>
            <a:pathLst>
              <a:path w="1556003">
                <a:moveTo>
                  <a:pt x="0" y="0"/>
                </a:moveTo>
                <a:lnTo>
                  <a:pt x="1556003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8160766" y="2437512"/>
            <a:ext cx="1557528" cy="12192"/>
          </a:xfrm>
          <a:custGeom>
            <a:avLst/>
            <a:gdLst/>
            <a:ahLst/>
            <a:cxnLst/>
            <a:rect l="0" t="0" r="0" b="0"/>
            <a:pathLst>
              <a:path w="1557528" h="12192">
                <a:moveTo>
                  <a:pt x="0" y="12192"/>
                </a:moveTo>
                <a:lnTo>
                  <a:pt x="1557528" y="12192"/>
                </a:lnTo>
                <a:lnTo>
                  <a:pt x="15575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58417" y="2825369"/>
            <a:ext cx="4022472" cy="0"/>
          </a:xfrm>
          <a:custGeom>
            <a:avLst/>
            <a:gdLst/>
            <a:ahLst/>
            <a:cxnLst/>
            <a:rect l="0" t="0" r="0" b="0"/>
            <a:pathLst>
              <a:path w="4022472">
                <a:moveTo>
                  <a:pt x="0" y="0"/>
                </a:moveTo>
                <a:lnTo>
                  <a:pt x="4022472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57655" y="2824607"/>
            <a:ext cx="4023996" cy="12192"/>
          </a:xfrm>
          <a:custGeom>
            <a:avLst/>
            <a:gdLst/>
            <a:ahLst/>
            <a:cxnLst/>
            <a:rect l="0" t="0" r="0" b="0"/>
            <a:pathLst>
              <a:path w="4023996" h="12192">
                <a:moveTo>
                  <a:pt x="0" y="12192"/>
                </a:moveTo>
                <a:lnTo>
                  <a:pt x="4023996" y="12192"/>
                </a:lnTo>
                <a:lnTo>
                  <a:pt x="40239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8161528" y="5570347"/>
            <a:ext cx="1556003" cy="0"/>
          </a:xfrm>
          <a:custGeom>
            <a:avLst/>
            <a:gdLst/>
            <a:ahLst/>
            <a:cxnLst/>
            <a:rect l="0" t="0" r="0" b="0"/>
            <a:pathLst>
              <a:path w="1556003">
                <a:moveTo>
                  <a:pt x="0" y="0"/>
                </a:moveTo>
                <a:lnTo>
                  <a:pt x="1556003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8160766" y="5569586"/>
            <a:ext cx="1557528" cy="12192"/>
          </a:xfrm>
          <a:custGeom>
            <a:avLst/>
            <a:gdLst/>
            <a:ahLst/>
            <a:cxnLst/>
            <a:rect l="0" t="0" r="0" b="0"/>
            <a:pathLst>
              <a:path w="1557528" h="12192">
                <a:moveTo>
                  <a:pt x="0" y="12192"/>
                </a:moveTo>
                <a:lnTo>
                  <a:pt x="1557528" y="12192"/>
                </a:lnTo>
                <a:lnTo>
                  <a:pt x="15575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656755" y="397383"/>
            <a:ext cx="9358973" cy="6741707"/>
          </a:xfrm>
          <a:custGeom>
            <a:avLst/>
            <a:gdLst/>
            <a:ahLst/>
            <a:cxnLst/>
            <a:rect l="0" t="0" r="0" b="0"/>
            <a:pathLst>
              <a:path w="9358973" h="6741707">
                <a:moveTo>
                  <a:pt x="0" y="174117"/>
                </a:moveTo>
                <a:cubicBezTo>
                  <a:pt x="0" y="77978"/>
                  <a:pt x="78003" y="0"/>
                  <a:pt x="174218" y="0"/>
                </a:cubicBezTo>
                <a:lnTo>
                  <a:pt x="9184728" y="0"/>
                </a:lnTo>
                <a:cubicBezTo>
                  <a:pt x="9280995" y="0"/>
                  <a:pt x="9358973" y="77978"/>
                  <a:pt x="9358973" y="174117"/>
                </a:cubicBezTo>
                <a:lnTo>
                  <a:pt x="9358973" y="6567501"/>
                </a:lnTo>
                <a:cubicBezTo>
                  <a:pt x="9358973" y="6663716"/>
                  <a:pt x="9280995" y="6741707"/>
                  <a:pt x="9184728" y="6741707"/>
                </a:cubicBezTo>
                <a:lnTo>
                  <a:pt x="174218" y="6741707"/>
                </a:lnTo>
                <a:cubicBezTo>
                  <a:pt x="78003" y="6741707"/>
                  <a:pt x="0" y="6663716"/>
                  <a:pt x="0" y="6567501"/>
                </a:cubicBezTo>
                <a:close/>
                <a:moveTo>
                  <a:pt x="6332309" y="7163181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130058" y="5769357"/>
            <a:ext cx="8138274" cy="1192479"/>
          </a:xfrm>
          <a:custGeom>
            <a:avLst/>
            <a:gdLst/>
            <a:ahLst/>
            <a:cxnLst/>
            <a:rect l="0" t="0" r="0" b="0"/>
            <a:pathLst>
              <a:path w="8138274" h="1192479">
                <a:moveTo>
                  <a:pt x="0" y="90297"/>
                </a:moveTo>
                <a:cubicBezTo>
                  <a:pt x="0" y="40385"/>
                  <a:pt x="40450" y="0"/>
                  <a:pt x="90348" y="0"/>
                </a:cubicBezTo>
                <a:lnTo>
                  <a:pt x="8047850" y="0"/>
                </a:lnTo>
                <a:cubicBezTo>
                  <a:pt x="8097761" y="0"/>
                  <a:pt x="8138274" y="40385"/>
                  <a:pt x="8138274" y="90297"/>
                </a:cubicBezTo>
                <a:lnTo>
                  <a:pt x="8138274" y="1102131"/>
                </a:lnTo>
                <a:cubicBezTo>
                  <a:pt x="8138274" y="1152029"/>
                  <a:pt x="8097761" y="1192479"/>
                  <a:pt x="8047850" y="1192479"/>
                </a:cubicBezTo>
                <a:lnTo>
                  <a:pt x="90348" y="1192479"/>
                </a:lnTo>
                <a:cubicBezTo>
                  <a:pt x="40450" y="1192479"/>
                  <a:pt x="0" y="1152029"/>
                  <a:pt x="0" y="1102131"/>
                </a:cubicBezTo>
                <a:close/>
                <a:moveTo>
                  <a:pt x="570852" y="1791207"/>
                </a:moveTo>
              </a:path>
            </a:pathLst>
          </a:custGeom>
          <a:solidFill>
            <a:srgbClr val="FF5A00">
              <a:alpha val="50195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130058" y="5769357"/>
            <a:ext cx="8138274" cy="1192479"/>
          </a:xfrm>
          <a:custGeom>
            <a:avLst/>
            <a:gdLst/>
            <a:ahLst/>
            <a:cxnLst/>
            <a:rect l="0" t="0" r="0" b="0"/>
            <a:pathLst>
              <a:path w="8138274" h="1192479">
                <a:moveTo>
                  <a:pt x="0" y="90297"/>
                </a:moveTo>
                <a:cubicBezTo>
                  <a:pt x="0" y="40385"/>
                  <a:pt x="40450" y="0"/>
                  <a:pt x="90348" y="0"/>
                </a:cubicBezTo>
                <a:lnTo>
                  <a:pt x="8047850" y="0"/>
                </a:lnTo>
                <a:cubicBezTo>
                  <a:pt x="8097761" y="0"/>
                  <a:pt x="8138274" y="40385"/>
                  <a:pt x="8138274" y="90297"/>
                </a:cubicBezTo>
                <a:lnTo>
                  <a:pt x="8138274" y="1102131"/>
                </a:lnTo>
                <a:cubicBezTo>
                  <a:pt x="8138274" y="1152029"/>
                  <a:pt x="8097761" y="1192479"/>
                  <a:pt x="8047850" y="1192479"/>
                </a:cubicBezTo>
                <a:lnTo>
                  <a:pt x="90348" y="1192479"/>
                </a:lnTo>
                <a:cubicBezTo>
                  <a:pt x="40450" y="1192479"/>
                  <a:pt x="0" y="1152029"/>
                  <a:pt x="0" y="1102131"/>
                </a:cubicBezTo>
                <a:close/>
                <a:moveTo>
                  <a:pt x="570852" y="1791207"/>
                </a:moveTo>
              </a:path>
            </a:pathLst>
          </a:custGeom>
          <a:noFill/>
          <a:ln w="19050" cap="flat" cmpd="sng">
            <a:solidFill>
              <a:srgbClr val="FF5A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0398" y="650025"/>
            <a:ext cx="2036317" cy="535139"/>
          </a:xfrm>
          <a:prstGeom prst="rect">
            <a:avLst/>
          </a:prstGeom>
          <a:noFill/>
        </p:spPr>
      </p:pic>
      <p:pic>
        <p:nvPicPr>
          <p:cNvPr id="299" name="Picture 2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340" y="1653541"/>
            <a:ext cx="3799585" cy="2618232"/>
          </a:xfrm>
          <a:prstGeom prst="rect">
            <a:avLst/>
          </a:prstGeom>
          <a:noFill/>
        </p:spPr>
      </p:pic>
      <p:sp>
        <p:nvSpPr>
          <p:cNvPr id="300" name="Rectangle 300"/>
          <p:cNvSpPr/>
          <p:nvPr/>
        </p:nvSpPr>
        <p:spPr>
          <a:xfrm>
            <a:off x="1092708" y="781510"/>
            <a:ext cx="3240639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OFERTA ALQUILER SUPERFICIE 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1083563" y="1886967"/>
            <a:ext cx="3970197" cy="548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INSTALACIÓN SOLAR FV</a:t>
            </a:r>
          </a:p>
          <a:p>
            <a:pPr marL="0">
              <a:lnSpc>
                <a:spcPts val="1523"/>
              </a:lnSpc>
              <a:tabLst>
                <a:tab pos="373748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Nº de paneles 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133</a:t>
            </a:r>
          </a:p>
          <a:p>
            <a:pPr marL="0">
              <a:lnSpc>
                <a:spcPts val="1595"/>
              </a:lnSpc>
              <a:tabLst>
                <a:tab pos="362165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Potencia instalacion (kWp)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71,82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1083563" y="2670684"/>
            <a:ext cx="3969587" cy="542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ALQUILER DE SUPERFICIE</a:t>
            </a:r>
          </a:p>
          <a:p>
            <a:pPr marL="0">
              <a:lnSpc>
                <a:spcPts val="1523"/>
              </a:lnSpc>
              <a:tabLst>
                <a:tab pos="331533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Importe anual por alquiler de superficie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1.800,00 €</a:t>
            </a:r>
          </a:p>
          <a:p>
            <a:pPr marL="0">
              <a:lnSpc>
                <a:spcPts val="1548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Periodo alquiler 15 años.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1100327" y="4781472"/>
            <a:ext cx="5377245" cy="531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2004" b="0" i="0" spc="0" baseline="0" dirty="0">
                <a:solidFill>
                  <a:srgbClr val="427314"/>
                </a:solidFill>
                <a:latin typeface="Arial"/>
              </a:rPr>
              <a:t>Componen la oferta los siguientes documentos:</a:t>
            </a:r>
          </a:p>
          <a:p>
            <a:pPr marL="280669">
              <a:lnSpc>
                <a:spcPts val="1954"/>
              </a:lnSpc>
            </a:pPr>
            <a:r>
              <a:rPr lang="es-ES" sz="1596" b="0" i="0" spc="0" baseline="0" dirty="0">
                <a:solidFill>
                  <a:srgbClr val="38424A"/>
                </a:solidFill>
                <a:latin typeface="Arial"/>
              </a:rPr>
              <a:t>- Resumen de oferta (el presente documento).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1685798" y="5881243"/>
            <a:ext cx="7061022" cy="976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Oferta basada en estimaciones técnico-económicas a partir de datos de consumo del cliente y de la </a:t>
            </a:r>
          </a:p>
          <a:p>
            <a:pPr marL="286511">
              <a:lnSpc>
                <a:spcPts val="1380"/>
              </a:lnSpc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normativa vigente. </a:t>
            </a:r>
          </a:p>
          <a:p>
            <a:pPr marL="0">
              <a:lnSpc>
                <a:spcPts val="1656"/>
              </a:lnSpc>
              <a:tabLst>
                <a:tab pos="286511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Cualquier variación en los supuestos anteriores será motivo de actualización de esta oferta.</a:t>
            </a:r>
          </a:p>
          <a:p>
            <a:pPr marL="0">
              <a:lnSpc>
                <a:spcPts val="1656"/>
              </a:lnSpc>
              <a:tabLst>
                <a:tab pos="286511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Oferta preliminar pendiente de los requisitos técnicos de acceso y conexión</a:t>
            </a:r>
          </a:p>
          <a:p>
            <a:pPr marL="0">
              <a:lnSpc>
                <a:spcPts val="1656"/>
              </a:lnSpc>
              <a:tabLst>
                <a:tab pos="286511" algn="l"/>
              </a:tabLst>
            </a:pPr>
            <a:r>
              <a:rPr lang="es-ES" sz="1200" b="0" i="0" spc="0" baseline="0" dirty="0">
                <a:solidFill>
                  <a:srgbClr val="1A171B"/>
                </a:solidFill>
                <a:latin typeface="Arial"/>
              </a:rPr>
              <a:t>–	La presente oferta tiene un plazo de validez de 30 días.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9B78851-6F56-A151-D2F1-D8E798EA281D}"/>
              </a:ext>
            </a:extLst>
          </p:cNvPr>
          <p:cNvSpPr/>
          <p:nvPr/>
        </p:nvSpPr>
        <p:spPr>
          <a:xfrm>
            <a:off x="1057655" y="4781472"/>
            <a:ext cx="8403979" cy="2230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309"/>
          <p:cNvSpPr/>
          <p:nvPr/>
        </p:nvSpPr>
        <p:spPr>
          <a:xfrm>
            <a:off x="1057655" y="1387095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5314822" y="1387095"/>
            <a:ext cx="4403472" cy="195072"/>
          </a:xfrm>
          <a:custGeom>
            <a:avLst/>
            <a:gdLst/>
            <a:ahLst/>
            <a:cxnLst/>
            <a:rect l="0" t="0" r="0" b="0"/>
            <a:pathLst>
              <a:path w="4403472" h="195072">
                <a:moveTo>
                  <a:pt x="0" y="195072"/>
                </a:moveTo>
                <a:lnTo>
                  <a:pt x="4403472" y="195072"/>
                </a:lnTo>
                <a:lnTo>
                  <a:pt x="440347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5314822" y="1580643"/>
            <a:ext cx="2847467" cy="195071"/>
          </a:xfrm>
          <a:custGeom>
            <a:avLst/>
            <a:gdLst/>
            <a:ahLst/>
            <a:cxnLst/>
            <a:rect l="0" t="0" r="0" b="0"/>
            <a:pathLst>
              <a:path w="2847467" h="195071">
                <a:moveTo>
                  <a:pt x="0" y="195071"/>
                </a:moveTo>
                <a:lnTo>
                  <a:pt x="2847467" y="195071"/>
                </a:lnTo>
                <a:lnTo>
                  <a:pt x="2847467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5314822" y="1774190"/>
            <a:ext cx="2847467" cy="195072"/>
          </a:xfrm>
          <a:custGeom>
            <a:avLst/>
            <a:gdLst/>
            <a:ahLst/>
            <a:cxnLst/>
            <a:rect l="0" t="0" r="0" b="0"/>
            <a:pathLst>
              <a:path w="2847467" h="195072">
                <a:moveTo>
                  <a:pt x="0" y="195072"/>
                </a:moveTo>
                <a:lnTo>
                  <a:pt x="2847467" y="195072"/>
                </a:lnTo>
                <a:lnTo>
                  <a:pt x="2847467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5314822" y="1967739"/>
            <a:ext cx="2847467" cy="195072"/>
          </a:xfrm>
          <a:custGeom>
            <a:avLst/>
            <a:gdLst/>
            <a:ahLst/>
            <a:cxnLst/>
            <a:rect l="0" t="0" r="0" b="0"/>
            <a:pathLst>
              <a:path w="2847467" h="195072">
                <a:moveTo>
                  <a:pt x="0" y="195072"/>
                </a:moveTo>
                <a:lnTo>
                  <a:pt x="2847467" y="195072"/>
                </a:lnTo>
                <a:lnTo>
                  <a:pt x="2847467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5314822" y="2161287"/>
            <a:ext cx="2847467" cy="204216"/>
          </a:xfrm>
          <a:custGeom>
            <a:avLst/>
            <a:gdLst/>
            <a:ahLst/>
            <a:cxnLst/>
            <a:rect l="0" t="0" r="0" b="0"/>
            <a:pathLst>
              <a:path w="2847467" h="204216">
                <a:moveTo>
                  <a:pt x="0" y="204216"/>
                </a:moveTo>
                <a:lnTo>
                  <a:pt x="2847467" y="204216"/>
                </a:lnTo>
                <a:lnTo>
                  <a:pt x="2847467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1057655" y="2557908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5314822" y="2557908"/>
            <a:ext cx="4403472" cy="195072"/>
          </a:xfrm>
          <a:custGeom>
            <a:avLst/>
            <a:gdLst/>
            <a:ahLst/>
            <a:cxnLst/>
            <a:rect l="0" t="0" r="0" b="0"/>
            <a:pathLst>
              <a:path w="4403472" h="195072">
                <a:moveTo>
                  <a:pt x="0" y="195072"/>
                </a:moveTo>
                <a:lnTo>
                  <a:pt x="4403472" y="195072"/>
                </a:lnTo>
                <a:lnTo>
                  <a:pt x="440347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057655" y="2751455"/>
            <a:ext cx="2754503" cy="388620"/>
          </a:xfrm>
          <a:custGeom>
            <a:avLst/>
            <a:gdLst/>
            <a:ahLst/>
            <a:cxnLst/>
            <a:rect l="0" t="0" r="0" b="0"/>
            <a:pathLst>
              <a:path w="2754503" h="388620">
                <a:moveTo>
                  <a:pt x="0" y="388620"/>
                </a:moveTo>
                <a:lnTo>
                  <a:pt x="2754503" y="388620"/>
                </a:lnTo>
                <a:lnTo>
                  <a:pt x="2754503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5314822" y="2751455"/>
            <a:ext cx="2847467" cy="388620"/>
          </a:xfrm>
          <a:custGeom>
            <a:avLst/>
            <a:gdLst/>
            <a:ahLst/>
            <a:cxnLst/>
            <a:rect l="0" t="0" r="0" b="0"/>
            <a:pathLst>
              <a:path w="2847467" h="388620">
                <a:moveTo>
                  <a:pt x="0" y="388620"/>
                </a:moveTo>
                <a:lnTo>
                  <a:pt x="2847467" y="388620"/>
                </a:lnTo>
                <a:lnTo>
                  <a:pt x="2847467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57655" y="3138552"/>
            <a:ext cx="2754503" cy="195072"/>
          </a:xfrm>
          <a:custGeom>
            <a:avLst/>
            <a:gdLst/>
            <a:ahLst/>
            <a:cxnLst/>
            <a:rect l="0" t="0" r="0" b="0"/>
            <a:pathLst>
              <a:path w="2754503" h="195072">
                <a:moveTo>
                  <a:pt x="0" y="195072"/>
                </a:moveTo>
                <a:lnTo>
                  <a:pt x="2754503" y="195072"/>
                </a:lnTo>
                <a:lnTo>
                  <a:pt x="2754503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57655" y="3719196"/>
            <a:ext cx="4023996" cy="195072"/>
          </a:xfrm>
          <a:custGeom>
            <a:avLst/>
            <a:gdLst/>
            <a:ahLst/>
            <a:cxnLst/>
            <a:rect l="0" t="0" r="0" b="0"/>
            <a:pathLst>
              <a:path w="4023996" h="195072">
                <a:moveTo>
                  <a:pt x="0" y="195072"/>
                </a:moveTo>
                <a:lnTo>
                  <a:pt x="4023996" y="195072"/>
                </a:lnTo>
                <a:lnTo>
                  <a:pt x="40239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7693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57655" y="3912693"/>
            <a:ext cx="2754503" cy="582473"/>
          </a:xfrm>
          <a:custGeom>
            <a:avLst/>
            <a:gdLst/>
            <a:ahLst/>
            <a:cxnLst/>
            <a:rect l="0" t="0" r="0" b="0"/>
            <a:pathLst>
              <a:path w="2754503" h="582473">
                <a:moveTo>
                  <a:pt x="0" y="582473"/>
                </a:moveTo>
                <a:lnTo>
                  <a:pt x="2754503" y="582473"/>
                </a:lnTo>
                <a:lnTo>
                  <a:pt x="2754503" y="0"/>
                </a:lnTo>
                <a:lnTo>
                  <a:pt x="0" y="0"/>
                </a:lnTo>
                <a:lnTo>
                  <a:pt x="0" y="582473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3810634" y="4300094"/>
            <a:ext cx="1271016" cy="195072"/>
          </a:xfrm>
          <a:custGeom>
            <a:avLst/>
            <a:gdLst/>
            <a:ahLst/>
            <a:cxnLst/>
            <a:rect l="0" t="0" r="0" b="0"/>
            <a:pathLst>
              <a:path w="1271016" h="195072">
                <a:moveTo>
                  <a:pt x="0" y="195072"/>
                </a:moveTo>
                <a:lnTo>
                  <a:pt x="1271016" y="195072"/>
                </a:lnTo>
                <a:lnTo>
                  <a:pt x="127101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CD2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58417" y="1575309"/>
            <a:ext cx="4022472" cy="0"/>
          </a:xfrm>
          <a:custGeom>
            <a:avLst/>
            <a:gdLst/>
            <a:ahLst/>
            <a:cxnLst/>
            <a:rect l="0" t="0" r="0" b="0"/>
            <a:pathLst>
              <a:path w="4022472">
                <a:moveTo>
                  <a:pt x="0" y="0"/>
                </a:moveTo>
                <a:lnTo>
                  <a:pt x="4022472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57655" y="1574546"/>
            <a:ext cx="4023996" cy="12192"/>
          </a:xfrm>
          <a:custGeom>
            <a:avLst/>
            <a:gdLst/>
            <a:ahLst/>
            <a:cxnLst/>
            <a:rect l="0" t="0" r="0" b="0"/>
            <a:pathLst>
              <a:path w="4023996" h="12192">
                <a:moveTo>
                  <a:pt x="0" y="12192"/>
                </a:moveTo>
                <a:lnTo>
                  <a:pt x="4023996" y="12192"/>
                </a:lnTo>
                <a:lnTo>
                  <a:pt x="40239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64513" y="2746122"/>
            <a:ext cx="2746883" cy="0"/>
          </a:xfrm>
          <a:custGeom>
            <a:avLst/>
            <a:gdLst/>
            <a:ahLst/>
            <a:cxnLst/>
            <a:rect l="0" t="0" r="0" b="0"/>
            <a:pathLst>
              <a:path w="2746883">
                <a:moveTo>
                  <a:pt x="0" y="0"/>
                </a:moveTo>
                <a:lnTo>
                  <a:pt x="2746883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63752" y="2745359"/>
            <a:ext cx="2748407" cy="12192"/>
          </a:xfrm>
          <a:custGeom>
            <a:avLst/>
            <a:gdLst/>
            <a:ahLst/>
            <a:cxnLst/>
            <a:rect l="0" t="0" r="0" b="0"/>
            <a:pathLst>
              <a:path w="2748407" h="12192">
                <a:moveTo>
                  <a:pt x="0" y="12192"/>
                </a:moveTo>
                <a:lnTo>
                  <a:pt x="2748407" y="12192"/>
                </a:lnTo>
                <a:lnTo>
                  <a:pt x="2748407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52322" y="2746122"/>
            <a:ext cx="0" cy="591312"/>
          </a:xfrm>
          <a:custGeom>
            <a:avLst/>
            <a:gdLst/>
            <a:ahLst/>
            <a:cxnLst/>
            <a:rect l="0" t="0" r="0" b="0"/>
            <a:pathLst>
              <a:path h="591312">
                <a:moveTo>
                  <a:pt x="0" y="0"/>
                </a:moveTo>
                <a:lnTo>
                  <a:pt x="0" y="591312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051560" y="2745359"/>
            <a:ext cx="12192" cy="592836"/>
          </a:xfrm>
          <a:custGeom>
            <a:avLst/>
            <a:gdLst/>
            <a:ahLst/>
            <a:cxnLst/>
            <a:rect l="0" t="0" r="0" b="0"/>
            <a:pathLst>
              <a:path w="12192" h="592836">
                <a:moveTo>
                  <a:pt x="0" y="592836"/>
                </a:moveTo>
                <a:lnTo>
                  <a:pt x="12192" y="592836"/>
                </a:lnTo>
                <a:lnTo>
                  <a:pt x="12192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5315584" y="1575309"/>
            <a:ext cx="4401947" cy="0"/>
          </a:xfrm>
          <a:custGeom>
            <a:avLst/>
            <a:gdLst/>
            <a:ahLst/>
            <a:cxnLst/>
            <a:rect l="0" t="0" r="0" b="0"/>
            <a:pathLst>
              <a:path w="4401947">
                <a:moveTo>
                  <a:pt x="0" y="0"/>
                </a:moveTo>
                <a:lnTo>
                  <a:pt x="4401947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5314822" y="1574546"/>
            <a:ext cx="4403472" cy="12192"/>
          </a:xfrm>
          <a:custGeom>
            <a:avLst/>
            <a:gdLst/>
            <a:ahLst/>
            <a:cxnLst/>
            <a:rect l="0" t="0" r="0" b="0"/>
            <a:pathLst>
              <a:path w="4403472" h="12192">
                <a:moveTo>
                  <a:pt x="0" y="12192"/>
                </a:moveTo>
                <a:lnTo>
                  <a:pt x="4403472" y="12192"/>
                </a:lnTo>
                <a:lnTo>
                  <a:pt x="440347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5315584" y="2746122"/>
            <a:ext cx="2845944" cy="0"/>
          </a:xfrm>
          <a:custGeom>
            <a:avLst/>
            <a:gdLst/>
            <a:ahLst/>
            <a:cxnLst/>
            <a:rect l="0" t="0" r="0" b="0"/>
            <a:pathLst>
              <a:path w="2845944">
                <a:moveTo>
                  <a:pt x="0" y="0"/>
                </a:moveTo>
                <a:lnTo>
                  <a:pt x="2845944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5314822" y="2745359"/>
            <a:ext cx="2847467" cy="12192"/>
          </a:xfrm>
          <a:custGeom>
            <a:avLst/>
            <a:gdLst/>
            <a:ahLst/>
            <a:cxnLst/>
            <a:rect l="0" t="0" r="0" b="0"/>
            <a:pathLst>
              <a:path w="2847467" h="12192">
                <a:moveTo>
                  <a:pt x="0" y="12192"/>
                </a:moveTo>
                <a:lnTo>
                  <a:pt x="2847467" y="12192"/>
                </a:lnTo>
                <a:lnTo>
                  <a:pt x="2847467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064513" y="3133218"/>
            <a:ext cx="2746883" cy="0"/>
          </a:xfrm>
          <a:custGeom>
            <a:avLst/>
            <a:gdLst/>
            <a:ahLst/>
            <a:cxnLst/>
            <a:rect l="0" t="0" r="0" b="0"/>
            <a:pathLst>
              <a:path w="2746883">
                <a:moveTo>
                  <a:pt x="0" y="0"/>
                </a:moveTo>
                <a:lnTo>
                  <a:pt x="2746883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063752" y="3132455"/>
            <a:ext cx="2748407" cy="12193"/>
          </a:xfrm>
          <a:custGeom>
            <a:avLst/>
            <a:gdLst/>
            <a:ahLst/>
            <a:cxnLst/>
            <a:rect l="0" t="0" r="0" b="0"/>
            <a:pathLst>
              <a:path w="2748407" h="12193">
                <a:moveTo>
                  <a:pt x="0" y="12193"/>
                </a:moveTo>
                <a:lnTo>
                  <a:pt x="2748407" y="12193"/>
                </a:lnTo>
                <a:lnTo>
                  <a:pt x="2748407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064513" y="3326766"/>
            <a:ext cx="2746883" cy="0"/>
          </a:xfrm>
          <a:custGeom>
            <a:avLst/>
            <a:gdLst/>
            <a:ahLst/>
            <a:cxnLst/>
            <a:rect l="0" t="0" r="0" b="0"/>
            <a:pathLst>
              <a:path w="2746883">
                <a:moveTo>
                  <a:pt x="0" y="0"/>
                </a:moveTo>
                <a:lnTo>
                  <a:pt x="2746883" y="0"/>
                </a:lnTo>
              </a:path>
            </a:pathLst>
          </a:custGeom>
          <a:noFill/>
          <a:ln w="1778" cap="sq" cmpd="sng">
            <a:solidFill>
              <a:srgbClr val="D8E4B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063752" y="3326004"/>
            <a:ext cx="2748407" cy="12191"/>
          </a:xfrm>
          <a:custGeom>
            <a:avLst/>
            <a:gdLst/>
            <a:ahLst/>
            <a:cxnLst/>
            <a:rect l="0" t="0" r="0" b="0"/>
            <a:pathLst>
              <a:path w="2748407" h="12191">
                <a:moveTo>
                  <a:pt x="0" y="12191"/>
                </a:moveTo>
                <a:lnTo>
                  <a:pt x="2748407" y="12191"/>
                </a:lnTo>
                <a:lnTo>
                  <a:pt x="2748407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D8E4BC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058417" y="3907410"/>
            <a:ext cx="4022472" cy="0"/>
          </a:xfrm>
          <a:custGeom>
            <a:avLst/>
            <a:gdLst/>
            <a:ahLst/>
            <a:cxnLst/>
            <a:rect l="0" t="0" r="0" b="0"/>
            <a:pathLst>
              <a:path w="4022472">
                <a:moveTo>
                  <a:pt x="0" y="0"/>
                </a:moveTo>
                <a:lnTo>
                  <a:pt x="4022472" y="0"/>
                </a:lnTo>
              </a:path>
            </a:pathLst>
          </a:custGeom>
          <a:noFill/>
          <a:ln w="1778" cap="sq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57655" y="3906648"/>
            <a:ext cx="4023996" cy="12191"/>
          </a:xfrm>
          <a:custGeom>
            <a:avLst/>
            <a:gdLst/>
            <a:ahLst/>
            <a:cxnLst/>
            <a:rect l="0" t="0" r="0" b="0"/>
            <a:pathLst>
              <a:path w="4023996" h="12191">
                <a:moveTo>
                  <a:pt x="0" y="12191"/>
                </a:moveTo>
                <a:lnTo>
                  <a:pt x="4023996" y="12191"/>
                </a:lnTo>
                <a:lnTo>
                  <a:pt x="402399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656755" y="566547"/>
            <a:ext cx="9373704" cy="6411291"/>
          </a:xfrm>
          <a:custGeom>
            <a:avLst/>
            <a:gdLst/>
            <a:ahLst/>
            <a:cxnLst/>
            <a:rect l="0" t="0" r="0" b="0"/>
            <a:pathLst>
              <a:path w="9373704" h="6411291">
                <a:moveTo>
                  <a:pt x="0" y="165609"/>
                </a:moveTo>
                <a:cubicBezTo>
                  <a:pt x="0" y="74169"/>
                  <a:pt x="74168" y="0"/>
                  <a:pt x="165671" y="0"/>
                </a:cubicBezTo>
                <a:lnTo>
                  <a:pt x="9208097" y="0"/>
                </a:lnTo>
                <a:cubicBezTo>
                  <a:pt x="9299537" y="0"/>
                  <a:pt x="9373704" y="74169"/>
                  <a:pt x="9373704" y="165609"/>
                </a:cubicBezTo>
                <a:lnTo>
                  <a:pt x="9373704" y="6245619"/>
                </a:lnTo>
                <a:cubicBezTo>
                  <a:pt x="9373704" y="6337110"/>
                  <a:pt x="9299537" y="6411291"/>
                  <a:pt x="9208097" y="6411291"/>
                </a:cubicBezTo>
                <a:lnTo>
                  <a:pt x="165671" y="6411291"/>
                </a:lnTo>
                <a:cubicBezTo>
                  <a:pt x="74168" y="6411291"/>
                  <a:pt x="0" y="6337110"/>
                  <a:pt x="0" y="6245619"/>
                </a:cubicBezTo>
                <a:close/>
                <a:moveTo>
                  <a:pt x="6171653" y="6994017"/>
                </a:moveTo>
              </a:path>
            </a:pathLst>
          </a:custGeom>
          <a:noFill/>
          <a:ln w="25400" cap="flat" cmpd="sng">
            <a:solidFill>
              <a:srgbClr val="60941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2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722" y="709943"/>
            <a:ext cx="2067686" cy="555231"/>
          </a:xfrm>
          <a:prstGeom prst="rect">
            <a:avLst/>
          </a:prstGeom>
          <a:noFill/>
        </p:spPr>
      </p:pic>
      <p:sp>
        <p:nvSpPr>
          <p:cNvPr id="341" name="Freeform 341"/>
          <p:cNvSpPr/>
          <p:nvPr/>
        </p:nvSpPr>
        <p:spPr>
          <a:xfrm>
            <a:off x="1869364" y="5630696"/>
            <a:ext cx="336183" cy="314237"/>
          </a:xfrm>
          <a:custGeom>
            <a:avLst/>
            <a:gdLst/>
            <a:ahLst/>
            <a:cxnLst/>
            <a:rect l="0" t="0" r="0" b="0"/>
            <a:pathLst>
              <a:path w="50292" h="54864">
                <a:moveTo>
                  <a:pt x="0" y="6096"/>
                </a:moveTo>
                <a:cubicBezTo>
                  <a:pt x="0" y="2729"/>
                  <a:pt x="2731" y="0"/>
                  <a:pt x="6096" y="0"/>
                </a:cubicBezTo>
                <a:lnTo>
                  <a:pt x="44196" y="0"/>
                </a:lnTo>
                <a:cubicBezTo>
                  <a:pt x="47563" y="0"/>
                  <a:pt x="50292" y="2729"/>
                  <a:pt x="50292" y="6096"/>
                </a:cubicBezTo>
                <a:lnTo>
                  <a:pt x="50292" y="54864"/>
                </a:lnTo>
                <a:lnTo>
                  <a:pt x="6096" y="54864"/>
                </a:lnTo>
                <a:cubicBezTo>
                  <a:pt x="2731" y="54864"/>
                  <a:pt x="0" y="52134"/>
                  <a:pt x="0" y="48768"/>
                </a:cubicBezTo>
                <a:lnTo>
                  <a:pt x="0" y="6096"/>
                </a:lnTo>
                <a:close/>
                <a:moveTo>
                  <a:pt x="63403" y="88866"/>
                </a:moveTo>
              </a:path>
            </a:pathLst>
          </a:custGeom>
          <a:solidFill>
            <a:srgbClr val="D0E5AF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362" y="5621968"/>
            <a:ext cx="183372" cy="331695"/>
          </a:xfrm>
          <a:prstGeom prst="rect">
            <a:avLst/>
          </a:prstGeom>
          <a:noFill/>
        </p:spPr>
      </p:pic>
      <p:sp>
        <p:nvSpPr>
          <p:cNvPr id="343" name="Freeform 343"/>
          <p:cNvSpPr/>
          <p:nvPr/>
        </p:nvSpPr>
        <p:spPr>
          <a:xfrm>
            <a:off x="2205548" y="5787815"/>
            <a:ext cx="193560" cy="157118"/>
          </a:xfrm>
          <a:custGeom>
            <a:avLst/>
            <a:gdLst/>
            <a:ahLst/>
            <a:cxnLst/>
            <a:rect l="0" t="0" r="0" b="0"/>
            <a:pathLst>
              <a:path w="28956" h="27432">
                <a:moveTo>
                  <a:pt x="0" y="0"/>
                </a:moveTo>
                <a:lnTo>
                  <a:pt x="22860" y="0"/>
                </a:lnTo>
                <a:cubicBezTo>
                  <a:pt x="26227" y="0"/>
                  <a:pt x="28956" y="2729"/>
                  <a:pt x="28956" y="6096"/>
                </a:cubicBezTo>
                <a:lnTo>
                  <a:pt x="28956" y="21336"/>
                </a:lnTo>
                <a:cubicBezTo>
                  <a:pt x="28956" y="24702"/>
                  <a:pt x="26227" y="27432"/>
                  <a:pt x="22860" y="27432"/>
                </a:cubicBezTo>
                <a:lnTo>
                  <a:pt x="0" y="27432"/>
                </a:lnTo>
                <a:lnTo>
                  <a:pt x="0" y="0"/>
                </a:lnTo>
                <a:close/>
                <a:moveTo>
                  <a:pt x="-8225" y="61434"/>
                </a:moveTo>
              </a:path>
            </a:pathLst>
          </a:custGeom>
          <a:solidFill>
            <a:srgbClr val="D0E5AF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2205548" y="5683069"/>
            <a:ext cx="162998" cy="34915"/>
          </a:xfrm>
          <a:custGeom>
            <a:avLst/>
            <a:gdLst/>
            <a:ahLst/>
            <a:cxnLst/>
            <a:rect l="0" t="0" r="0" b="0"/>
            <a:pathLst>
              <a:path w="24384" h="6096">
                <a:moveTo>
                  <a:pt x="0" y="0"/>
                </a:moveTo>
                <a:lnTo>
                  <a:pt x="21336" y="0"/>
                </a:lnTo>
                <a:cubicBezTo>
                  <a:pt x="23020" y="0"/>
                  <a:pt x="24384" y="1363"/>
                  <a:pt x="24384" y="3048"/>
                </a:cubicBezTo>
                <a:cubicBezTo>
                  <a:pt x="24384" y="4730"/>
                  <a:pt x="23020" y="6096"/>
                  <a:pt x="21336" y="6096"/>
                </a:cubicBezTo>
                <a:lnTo>
                  <a:pt x="0" y="6096"/>
                </a:lnTo>
                <a:lnTo>
                  <a:pt x="0" y="0"/>
                </a:lnTo>
                <a:close/>
                <a:moveTo>
                  <a:pt x="10063" y="79722"/>
                </a:moveTo>
              </a:path>
            </a:pathLst>
          </a:custGeom>
          <a:solidFill>
            <a:srgbClr val="D0E5AF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2205548" y="5717985"/>
            <a:ext cx="152810" cy="69830"/>
          </a:xfrm>
          <a:custGeom>
            <a:avLst/>
            <a:gdLst/>
            <a:ahLst/>
            <a:cxnLst/>
            <a:rect l="0" t="0" r="0" b="0"/>
            <a:pathLst>
              <a:path w="22860" h="12192">
                <a:moveTo>
                  <a:pt x="0" y="0"/>
                </a:moveTo>
                <a:lnTo>
                  <a:pt x="21228" y="0"/>
                </a:lnTo>
                <a:lnTo>
                  <a:pt x="22860" y="12192"/>
                </a:lnTo>
                <a:lnTo>
                  <a:pt x="0" y="12192"/>
                </a:lnTo>
                <a:lnTo>
                  <a:pt x="0" y="0"/>
                </a:lnTo>
                <a:close/>
                <a:moveTo>
                  <a:pt x="3967" y="73626"/>
                </a:moveTo>
              </a:path>
            </a:pathLst>
          </a:custGeom>
          <a:solidFill>
            <a:srgbClr val="8ABD37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1950863" y="5892561"/>
            <a:ext cx="122248" cy="104745"/>
          </a:xfrm>
          <a:custGeom>
            <a:avLst/>
            <a:gdLst/>
            <a:ahLst/>
            <a:cxnLst/>
            <a:rect l="0" t="0" r="0" b="0"/>
            <a:pathLst>
              <a:path w="18288" h="18288">
                <a:moveTo>
                  <a:pt x="18288" y="9144"/>
                </a:moveTo>
                <a:cubicBezTo>
                  <a:pt x="18288" y="14193"/>
                  <a:pt x="14195" y="18288"/>
                  <a:pt x="9144" y="18288"/>
                </a:cubicBezTo>
                <a:cubicBezTo>
                  <a:pt x="4094" y="18288"/>
                  <a:pt x="0" y="14193"/>
                  <a:pt x="0" y="9144"/>
                </a:cubicBezTo>
                <a:cubicBezTo>
                  <a:pt x="0" y="4093"/>
                  <a:pt x="4094" y="0"/>
                  <a:pt x="9144" y="0"/>
                </a:cubicBezTo>
                <a:cubicBezTo>
                  <a:pt x="14195" y="0"/>
                  <a:pt x="18288" y="4093"/>
                  <a:pt x="18288" y="9144"/>
                </a:cubicBezTo>
                <a:close/>
                <a:moveTo>
                  <a:pt x="2443" y="43146"/>
                </a:moveTo>
              </a:path>
            </a:pathLst>
          </a:custGeom>
          <a:solidFill>
            <a:srgbClr val="387002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2225922" y="5892561"/>
            <a:ext cx="122248" cy="104745"/>
          </a:xfrm>
          <a:custGeom>
            <a:avLst/>
            <a:gdLst/>
            <a:ahLst/>
            <a:cxnLst/>
            <a:rect l="0" t="0" r="0" b="0"/>
            <a:pathLst>
              <a:path w="18288" h="18288">
                <a:moveTo>
                  <a:pt x="18288" y="9144"/>
                </a:moveTo>
                <a:cubicBezTo>
                  <a:pt x="18288" y="14193"/>
                  <a:pt x="14195" y="18288"/>
                  <a:pt x="9144" y="18288"/>
                </a:cubicBezTo>
                <a:cubicBezTo>
                  <a:pt x="4094" y="18288"/>
                  <a:pt x="0" y="14193"/>
                  <a:pt x="0" y="9144"/>
                </a:cubicBezTo>
                <a:cubicBezTo>
                  <a:pt x="0" y="4093"/>
                  <a:pt x="4094" y="0"/>
                  <a:pt x="9144" y="0"/>
                </a:cubicBezTo>
                <a:cubicBezTo>
                  <a:pt x="14195" y="0"/>
                  <a:pt x="18288" y="4093"/>
                  <a:pt x="18288" y="9144"/>
                </a:cubicBezTo>
                <a:close/>
                <a:moveTo>
                  <a:pt x="-38705" y="43146"/>
                </a:moveTo>
              </a:path>
            </a:pathLst>
          </a:custGeom>
          <a:solidFill>
            <a:srgbClr val="387002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1747119" y="5779086"/>
            <a:ext cx="101867" cy="26186"/>
          </a:xfrm>
          <a:custGeom>
            <a:avLst/>
            <a:gdLst/>
            <a:ahLst/>
            <a:cxnLst/>
            <a:rect l="0" t="0" r="0" b="0"/>
            <a:pathLst>
              <a:path w="15239" h="4572">
                <a:moveTo>
                  <a:pt x="12953" y="0"/>
                </a:moveTo>
                <a:cubicBezTo>
                  <a:pt x="14217" y="0"/>
                  <a:pt x="15239" y="1023"/>
                  <a:pt x="15239" y="2286"/>
                </a:cubicBezTo>
                <a:cubicBezTo>
                  <a:pt x="15239" y="3473"/>
                  <a:pt x="14333" y="4450"/>
                  <a:pt x="13174" y="4561"/>
                </a:cubicBezTo>
                <a:lnTo>
                  <a:pt x="12953" y="4572"/>
                </a:lnTo>
                <a:lnTo>
                  <a:pt x="2286" y="4572"/>
                </a:lnTo>
                <a:cubicBezTo>
                  <a:pt x="1023" y="4572"/>
                  <a:pt x="0" y="3548"/>
                  <a:pt x="0" y="2286"/>
                </a:cubicBezTo>
                <a:cubicBezTo>
                  <a:pt x="0" y="1097"/>
                  <a:pt x="906" y="120"/>
                  <a:pt x="2065" y="10"/>
                </a:cubicBezTo>
                <a:lnTo>
                  <a:pt x="2286" y="0"/>
                </a:lnTo>
                <a:lnTo>
                  <a:pt x="12953" y="0"/>
                </a:lnTo>
                <a:close/>
                <a:moveTo>
                  <a:pt x="61878" y="62958"/>
                </a:moveTo>
              </a:path>
            </a:pathLst>
          </a:custGeom>
          <a:solidFill>
            <a:srgbClr val="F5A623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747119" y="5831459"/>
            <a:ext cx="101867" cy="26186"/>
          </a:xfrm>
          <a:custGeom>
            <a:avLst/>
            <a:gdLst/>
            <a:ahLst/>
            <a:cxnLst/>
            <a:rect l="0" t="0" r="0" b="0"/>
            <a:pathLst>
              <a:path w="15239" h="4572">
                <a:moveTo>
                  <a:pt x="12953" y="0"/>
                </a:moveTo>
                <a:cubicBezTo>
                  <a:pt x="14217" y="0"/>
                  <a:pt x="15239" y="1023"/>
                  <a:pt x="15239" y="2286"/>
                </a:cubicBezTo>
                <a:cubicBezTo>
                  <a:pt x="15239" y="3473"/>
                  <a:pt x="14333" y="4450"/>
                  <a:pt x="13174" y="4561"/>
                </a:cubicBezTo>
                <a:lnTo>
                  <a:pt x="12953" y="4572"/>
                </a:lnTo>
                <a:lnTo>
                  <a:pt x="2286" y="4572"/>
                </a:lnTo>
                <a:cubicBezTo>
                  <a:pt x="1023" y="4572"/>
                  <a:pt x="0" y="3548"/>
                  <a:pt x="0" y="2286"/>
                </a:cubicBezTo>
                <a:cubicBezTo>
                  <a:pt x="0" y="1097"/>
                  <a:pt x="906" y="120"/>
                  <a:pt x="2065" y="10"/>
                </a:cubicBezTo>
                <a:lnTo>
                  <a:pt x="2286" y="0"/>
                </a:lnTo>
                <a:lnTo>
                  <a:pt x="12953" y="0"/>
                </a:lnTo>
                <a:close/>
                <a:moveTo>
                  <a:pt x="52734" y="53814"/>
                </a:moveTo>
              </a:path>
            </a:pathLst>
          </a:custGeom>
          <a:solidFill>
            <a:srgbClr val="F5A623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747119" y="5726713"/>
            <a:ext cx="101867" cy="26186"/>
          </a:xfrm>
          <a:custGeom>
            <a:avLst/>
            <a:gdLst/>
            <a:ahLst/>
            <a:cxnLst/>
            <a:rect l="0" t="0" r="0" b="0"/>
            <a:pathLst>
              <a:path w="15239" h="4572">
                <a:moveTo>
                  <a:pt x="12953" y="0"/>
                </a:moveTo>
                <a:cubicBezTo>
                  <a:pt x="14217" y="0"/>
                  <a:pt x="15239" y="1023"/>
                  <a:pt x="15239" y="2286"/>
                </a:cubicBezTo>
                <a:cubicBezTo>
                  <a:pt x="15239" y="3473"/>
                  <a:pt x="14333" y="4450"/>
                  <a:pt x="13174" y="4561"/>
                </a:cubicBezTo>
                <a:lnTo>
                  <a:pt x="12953" y="4572"/>
                </a:lnTo>
                <a:lnTo>
                  <a:pt x="2286" y="4572"/>
                </a:lnTo>
                <a:cubicBezTo>
                  <a:pt x="1023" y="4572"/>
                  <a:pt x="0" y="3548"/>
                  <a:pt x="0" y="2286"/>
                </a:cubicBezTo>
                <a:cubicBezTo>
                  <a:pt x="0" y="1097"/>
                  <a:pt x="906" y="120"/>
                  <a:pt x="2065" y="10"/>
                </a:cubicBezTo>
                <a:lnTo>
                  <a:pt x="2286" y="0"/>
                </a:lnTo>
                <a:lnTo>
                  <a:pt x="12953" y="0"/>
                </a:lnTo>
                <a:close/>
                <a:moveTo>
                  <a:pt x="71022" y="72102"/>
                </a:moveTo>
              </a:path>
            </a:pathLst>
          </a:custGeom>
          <a:solidFill>
            <a:srgbClr val="F5A623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991613" y="6075865"/>
            <a:ext cx="315808" cy="61101"/>
          </a:xfrm>
          <a:custGeom>
            <a:avLst/>
            <a:gdLst/>
            <a:ahLst/>
            <a:cxnLst/>
            <a:rect l="0" t="0" r="0" b="0"/>
            <a:pathLst>
              <a:path w="47244" h="10668">
                <a:moveTo>
                  <a:pt x="47244" y="5334"/>
                </a:moveTo>
                <a:cubicBezTo>
                  <a:pt x="47244" y="8279"/>
                  <a:pt x="36669" y="10668"/>
                  <a:pt x="23622" y="10668"/>
                </a:cubicBezTo>
                <a:cubicBezTo>
                  <a:pt x="10577" y="10668"/>
                  <a:pt x="0" y="8279"/>
                  <a:pt x="0" y="5334"/>
                </a:cubicBezTo>
                <a:cubicBezTo>
                  <a:pt x="0" y="2389"/>
                  <a:pt x="10577" y="0"/>
                  <a:pt x="23622" y="0"/>
                </a:cubicBezTo>
                <a:cubicBezTo>
                  <a:pt x="36669" y="0"/>
                  <a:pt x="47244" y="2389"/>
                  <a:pt x="47244" y="5334"/>
                </a:cubicBezTo>
                <a:close/>
                <a:moveTo>
                  <a:pt x="-31846" y="11143"/>
                </a:moveTo>
              </a:path>
            </a:pathLst>
          </a:custGeom>
          <a:solidFill>
            <a:srgbClr val="E8F2D7">
              <a:alpha val="100000"/>
            </a:srgbClr>
          </a:solidFill>
          <a:ln w="727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4482806" y="5660952"/>
            <a:ext cx="428076" cy="374372"/>
          </a:xfrm>
          <a:custGeom>
            <a:avLst/>
            <a:gdLst/>
            <a:ahLst/>
            <a:cxnLst/>
            <a:rect l="0" t="0" r="0" b="0"/>
            <a:pathLst>
              <a:path w="64727" h="64726">
                <a:moveTo>
                  <a:pt x="64727" y="32364"/>
                </a:moveTo>
                <a:cubicBezTo>
                  <a:pt x="64727" y="50237"/>
                  <a:pt x="50237" y="64726"/>
                  <a:pt x="32363" y="64726"/>
                </a:cubicBezTo>
                <a:cubicBezTo>
                  <a:pt x="14489" y="64726"/>
                  <a:pt x="0" y="50237"/>
                  <a:pt x="0" y="32364"/>
                </a:cubicBezTo>
                <a:cubicBezTo>
                  <a:pt x="0" y="14490"/>
                  <a:pt x="14489" y="0"/>
                  <a:pt x="32363" y="0"/>
                </a:cubicBezTo>
                <a:cubicBezTo>
                  <a:pt x="50237" y="0"/>
                  <a:pt x="64727" y="14490"/>
                  <a:pt x="64727" y="32364"/>
                </a:cubicBezTo>
                <a:close/>
                <a:moveTo>
                  <a:pt x="41770" y="92409"/>
                </a:moveTo>
              </a:path>
            </a:pathLst>
          </a:custGeom>
          <a:solidFill>
            <a:srgbClr val="D0E5AF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35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872" y="5654995"/>
            <a:ext cx="453558" cy="387848"/>
          </a:xfrm>
          <a:prstGeom prst="rect">
            <a:avLst/>
          </a:prstGeom>
          <a:noFill/>
        </p:spPr>
      </p:pic>
      <p:sp>
        <p:nvSpPr>
          <p:cNvPr id="354" name="Freeform 354"/>
          <p:cNvSpPr/>
          <p:nvPr/>
        </p:nvSpPr>
        <p:spPr>
          <a:xfrm>
            <a:off x="4596902" y="5791763"/>
            <a:ext cx="73377" cy="40898"/>
          </a:xfrm>
          <a:custGeom>
            <a:avLst/>
            <a:gdLst/>
            <a:ahLst/>
            <a:cxnLst/>
            <a:rect l="0" t="0" r="0" b="0"/>
            <a:pathLst>
              <a:path w="11095" h="7071">
                <a:moveTo>
                  <a:pt x="5548" y="0"/>
                </a:moveTo>
                <a:cubicBezTo>
                  <a:pt x="8611" y="0"/>
                  <a:pt x="11095" y="2484"/>
                  <a:pt x="11095" y="5547"/>
                </a:cubicBezTo>
                <a:cubicBezTo>
                  <a:pt x="11095" y="6389"/>
                  <a:pt x="10413" y="7071"/>
                  <a:pt x="9571" y="7071"/>
                </a:cubicBezTo>
                <a:cubicBezTo>
                  <a:pt x="8790" y="7071"/>
                  <a:pt x="8145" y="6483"/>
                  <a:pt x="8057" y="5725"/>
                </a:cubicBezTo>
                <a:lnTo>
                  <a:pt x="8047" y="5547"/>
                </a:lnTo>
                <a:cubicBezTo>
                  <a:pt x="8047" y="4167"/>
                  <a:pt x="6928" y="3048"/>
                  <a:pt x="5548" y="3048"/>
                </a:cubicBezTo>
                <a:cubicBezTo>
                  <a:pt x="4240" y="3048"/>
                  <a:pt x="3167" y="4052"/>
                  <a:pt x="3057" y="5331"/>
                </a:cubicBezTo>
                <a:lnTo>
                  <a:pt x="3048" y="5547"/>
                </a:lnTo>
                <a:cubicBezTo>
                  <a:pt x="3048" y="6389"/>
                  <a:pt x="2366" y="7071"/>
                  <a:pt x="1524" y="7071"/>
                </a:cubicBezTo>
                <a:cubicBezTo>
                  <a:pt x="682" y="7071"/>
                  <a:pt x="0" y="6389"/>
                  <a:pt x="0" y="5547"/>
                </a:cubicBezTo>
                <a:cubicBezTo>
                  <a:pt x="0" y="2484"/>
                  <a:pt x="2485" y="0"/>
                  <a:pt x="5548" y="0"/>
                </a:cubicBezTo>
                <a:close/>
                <a:moveTo>
                  <a:pt x="34266" y="69792"/>
                </a:moveTo>
              </a:path>
            </a:pathLst>
          </a:custGeom>
          <a:solidFill>
            <a:srgbClr val="387002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4721076" y="5791763"/>
            <a:ext cx="73377" cy="40898"/>
          </a:xfrm>
          <a:custGeom>
            <a:avLst/>
            <a:gdLst/>
            <a:ahLst/>
            <a:cxnLst/>
            <a:rect l="0" t="0" r="0" b="0"/>
            <a:pathLst>
              <a:path w="11095" h="7071">
                <a:moveTo>
                  <a:pt x="5548" y="0"/>
                </a:moveTo>
                <a:cubicBezTo>
                  <a:pt x="8612" y="0"/>
                  <a:pt x="11095" y="2484"/>
                  <a:pt x="11095" y="5547"/>
                </a:cubicBezTo>
                <a:cubicBezTo>
                  <a:pt x="11095" y="6389"/>
                  <a:pt x="10413" y="7071"/>
                  <a:pt x="9571" y="7071"/>
                </a:cubicBezTo>
                <a:cubicBezTo>
                  <a:pt x="8790" y="7071"/>
                  <a:pt x="8146" y="6483"/>
                  <a:pt x="8058" y="5725"/>
                </a:cubicBezTo>
                <a:lnTo>
                  <a:pt x="8047" y="5547"/>
                </a:lnTo>
                <a:cubicBezTo>
                  <a:pt x="8047" y="4167"/>
                  <a:pt x="6928" y="3048"/>
                  <a:pt x="5548" y="3048"/>
                </a:cubicBezTo>
                <a:cubicBezTo>
                  <a:pt x="4241" y="3048"/>
                  <a:pt x="3168" y="4052"/>
                  <a:pt x="3058" y="5331"/>
                </a:cubicBezTo>
                <a:lnTo>
                  <a:pt x="3048" y="5547"/>
                </a:lnTo>
                <a:cubicBezTo>
                  <a:pt x="3048" y="6389"/>
                  <a:pt x="2366" y="7071"/>
                  <a:pt x="1524" y="7071"/>
                </a:cubicBezTo>
                <a:cubicBezTo>
                  <a:pt x="683" y="7071"/>
                  <a:pt x="0" y="6389"/>
                  <a:pt x="0" y="5547"/>
                </a:cubicBezTo>
                <a:cubicBezTo>
                  <a:pt x="0" y="2484"/>
                  <a:pt x="2484" y="0"/>
                  <a:pt x="5548" y="0"/>
                </a:cubicBezTo>
                <a:close/>
                <a:moveTo>
                  <a:pt x="15490" y="69792"/>
                </a:moveTo>
              </a:path>
            </a:pathLst>
          </a:custGeom>
          <a:solidFill>
            <a:srgbClr val="387002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4713416" y="5736333"/>
            <a:ext cx="191727" cy="288885"/>
          </a:xfrm>
          <a:custGeom>
            <a:avLst/>
            <a:gdLst/>
            <a:ahLst/>
            <a:cxnLst/>
            <a:rect l="0" t="0" r="0" b="0"/>
            <a:pathLst>
              <a:path w="28990" h="49946">
                <a:moveTo>
                  <a:pt x="28990" y="26800"/>
                </a:moveTo>
                <a:lnTo>
                  <a:pt x="23621" y="26800"/>
                </a:lnTo>
                <a:cubicBezTo>
                  <a:pt x="22300" y="26800"/>
                  <a:pt x="21229" y="25729"/>
                  <a:pt x="21229" y="24408"/>
                </a:cubicBezTo>
                <a:cubicBezTo>
                  <a:pt x="21229" y="23086"/>
                  <a:pt x="20157" y="22016"/>
                  <a:pt x="18837" y="22016"/>
                </a:cubicBezTo>
                <a:lnTo>
                  <a:pt x="13017" y="22016"/>
                </a:lnTo>
                <a:cubicBezTo>
                  <a:pt x="11015" y="22016"/>
                  <a:pt x="9390" y="23640"/>
                  <a:pt x="9390" y="25643"/>
                </a:cubicBezTo>
                <a:cubicBezTo>
                  <a:pt x="9390" y="27647"/>
                  <a:pt x="7766" y="29270"/>
                  <a:pt x="5763" y="29270"/>
                </a:cubicBezTo>
                <a:lnTo>
                  <a:pt x="447" y="29270"/>
                </a:lnTo>
                <a:cubicBezTo>
                  <a:pt x="201" y="29270"/>
                  <a:pt x="0" y="29471"/>
                  <a:pt x="0" y="29717"/>
                </a:cubicBezTo>
                <a:lnTo>
                  <a:pt x="0" y="38418"/>
                </a:lnTo>
                <a:cubicBezTo>
                  <a:pt x="0" y="39501"/>
                  <a:pt x="879" y="40380"/>
                  <a:pt x="1963" y="40380"/>
                </a:cubicBezTo>
                <a:cubicBezTo>
                  <a:pt x="3047" y="40380"/>
                  <a:pt x="3925" y="41259"/>
                  <a:pt x="3925" y="42343"/>
                </a:cubicBezTo>
                <a:lnTo>
                  <a:pt x="3925" y="45189"/>
                </a:lnTo>
                <a:cubicBezTo>
                  <a:pt x="3925" y="47600"/>
                  <a:pt x="5698" y="49596"/>
                  <a:pt x="8011" y="49946"/>
                </a:cubicBezTo>
                <a:cubicBezTo>
                  <a:pt x="18420" y="46372"/>
                  <a:pt x="26430" y="37638"/>
                  <a:pt x="28990" y="26800"/>
                </a:cubicBezTo>
                <a:close/>
                <a:moveTo>
                  <a:pt x="-568" y="79376"/>
                </a:moveTo>
                <a:moveTo>
                  <a:pt x="23452" y="0"/>
                </a:moveTo>
                <a:cubicBezTo>
                  <a:pt x="25837" y="3197"/>
                  <a:pt x="27644" y="6848"/>
                  <a:pt x="28721" y="10802"/>
                </a:cubicBezTo>
                <a:cubicBezTo>
                  <a:pt x="28250" y="11491"/>
                  <a:pt x="27974" y="12324"/>
                  <a:pt x="27974" y="13222"/>
                </a:cubicBezTo>
                <a:lnTo>
                  <a:pt x="27974" y="15616"/>
                </a:lnTo>
                <a:cubicBezTo>
                  <a:pt x="27974" y="16668"/>
                  <a:pt x="27122" y="17520"/>
                  <a:pt x="26070" y="17520"/>
                </a:cubicBezTo>
                <a:cubicBezTo>
                  <a:pt x="25018" y="17520"/>
                  <a:pt x="24165" y="16668"/>
                  <a:pt x="24165" y="15616"/>
                </a:cubicBezTo>
                <a:lnTo>
                  <a:pt x="24165" y="12025"/>
                </a:lnTo>
                <a:cubicBezTo>
                  <a:pt x="24165" y="10313"/>
                  <a:pt x="22777" y="8926"/>
                  <a:pt x="21065" y="8926"/>
                </a:cubicBezTo>
                <a:lnTo>
                  <a:pt x="19281" y="8926"/>
                </a:lnTo>
                <a:cubicBezTo>
                  <a:pt x="18555" y="8926"/>
                  <a:pt x="17965" y="9514"/>
                  <a:pt x="17965" y="10240"/>
                </a:cubicBezTo>
                <a:cubicBezTo>
                  <a:pt x="17965" y="10965"/>
                  <a:pt x="17377" y="11555"/>
                  <a:pt x="16651" y="11555"/>
                </a:cubicBezTo>
                <a:lnTo>
                  <a:pt x="14395" y="11555"/>
                </a:lnTo>
                <a:cubicBezTo>
                  <a:pt x="12423" y="11555"/>
                  <a:pt x="10824" y="9944"/>
                  <a:pt x="10824" y="7973"/>
                </a:cubicBezTo>
                <a:cubicBezTo>
                  <a:pt x="10824" y="6001"/>
                  <a:pt x="12423" y="4391"/>
                  <a:pt x="14395" y="4391"/>
                </a:cubicBezTo>
                <a:lnTo>
                  <a:pt x="15853" y="4391"/>
                </a:lnTo>
                <a:cubicBezTo>
                  <a:pt x="17020" y="4391"/>
                  <a:pt x="17965" y="3446"/>
                  <a:pt x="17965" y="2279"/>
                </a:cubicBezTo>
                <a:cubicBezTo>
                  <a:pt x="17965" y="1111"/>
                  <a:pt x="18911" y="167"/>
                  <a:pt x="20079" y="167"/>
                </a:cubicBezTo>
                <a:lnTo>
                  <a:pt x="22321" y="167"/>
                </a:lnTo>
                <a:cubicBezTo>
                  <a:pt x="22715" y="167"/>
                  <a:pt x="23094" y="108"/>
                  <a:pt x="23452" y="0"/>
                </a:cubicBezTo>
                <a:close/>
                <a:moveTo>
                  <a:pt x="26232" y="79376"/>
                </a:moveTo>
              </a:path>
            </a:pathLst>
          </a:custGeom>
          <a:solidFill>
            <a:srgbClr val="8ABD37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4903272" y="5663809"/>
            <a:ext cx="80632" cy="70517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6096"/>
                </a:moveTo>
                <a:cubicBezTo>
                  <a:pt x="0" y="2729"/>
                  <a:pt x="2729" y="0"/>
                  <a:pt x="6096" y="0"/>
                </a:cubicBezTo>
                <a:cubicBezTo>
                  <a:pt x="9463" y="0"/>
                  <a:pt x="12192" y="2729"/>
                  <a:pt x="12192" y="6096"/>
                </a:cubicBezTo>
                <a:cubicBezTo>
                  <a:pt x="12192" y="9462"/>
                  <a:pt x="9464" y="12192"/>
                  <a:pt x="6096" y="12192"/>
                </a:cubicBezTo>
                <a:cubicBezTo>
                  <a:pt x="2729" y="12192"/>
                  <a:pt x="0" y="9462"/>
                  <a:pt x="0" y="6096"/>
                </a:cubicBezTo>
                <a:close/>
                <a:moveTo>
                  <a:pt x="3967" y="91914"/>
                </a:moveTo>
              </a:path>
            </a:pathLst>
          </a:custGeom>
          <a:solidFill>
            <a:srgbClr val="F5A623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4539090" y="6126748"/>
            <a:ext cx="315130" cy="63600"/>
          </a:xfrm>
          <a:custGeom>
            <a:avLst/>
            <a:gdLst/>
            <a:ahLst/>
            <a:cxnLst/>
            <a:rect l="0" t="0" r="0" b="0"/>
            <a:pathLst>
              <a:path w="47649" h="10996">
                <a:moveTo>
                  <a:pt x="47649" y="5498"/>
                </a:moveTo>
                <a:cubicBezTo>
                  <a:pt x="47649" y="8534"/>
                  <a:pt x="36982" y="10996"/>
                  <a:pt x="23824" y="10996"/>
                </a:cubicBezTo>
                <a:cubicBezTo>
                  <a:pt x="10667" y="10996"/>
                  <a:pt x="0" y="8534"/>
                  <a:pt x="0" y="5498"/>
                </a:cubicBezTo>
                <a:cubicBezTo>
                  <a:pt x="0" y="2462"/>
                  <a:pt x="10667" y="0"/>
                  <a:pt x="23824" y="0"/>
                </a:cubicBezTo>
                <a:cubicBezTo>
                  <a:pt x="36982" y="0"/>
                  <a:pt x="47649" y="2462"/>
                  <a:pt x="47649" y="5498"/>
                </a:cubicBezTo>
                <a:close/>
                <a:moveTo>
                  <a:pt x="-20407" y="11876"/>
                </a:moveTo>
              </a:path>
            </a:pathLst>
          </a:custGeom>
          <a:solidFill>
            <a:srgbClr val="E8F2D7">
              <a:alpha val="100000"/>
            </a:srgbClr>
          </a:solidFill>
          <a:ln w="734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9" name="Picture 3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5235" y="4029101"/>
            <a:ext cx="1948688" cy="845667"/>
          </a:xfrm>
          <a:prstGeom prst="rect">
            <a:avLst/>
          </a:prstGeom>
          <a:noFill/>
        </p:spPr>
      </p:pic>
      <p:pic>
        <p:nvPicPr>
          <p:cNvPr id="360" name="Picture 36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4591" y="4112769"/>
            <a:ext cx="778763" cy="701040"/>
          </a:xfrm>
          <a:prstGeom prst="rect">
            <a:avLst/>
          </a:prstGeom>
          <a:noFill/>
        </p:spPr>
      </p:pic>
      <p:sp>
        <p:nvSpPr>
          <p:cNvPr id="361" name="Rectangle 361"/>
          <p:cNvSpPr/>
          <p:nvPr/>
        </p:nvSpPr>
        <p:spPr>
          <a:xfrm>
            <a:off x="1092708" y="757126"/>
            <a:ext cx="3921279" cy="226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596" b="1" i="0" spc="0" baseline="0" dirty="0">
                <a:solidFill>
                  <a:srgbClr val="427314"/>
                </a:solidFill>
                <a:latin typeface="Arial"/>
              </a:rPr>
              <a:t>OFERTA SERVICIO COMUNIDAD SOLAR</a:t>
            </a:r>
          </a:p>
        </p:txBody>
      </p:sp>
      <p:sp>
        <p:nvSpPr>
          <p:cNvPr id="362" name="Rectangle 362"/>
          <p:cNvSpPr/>
          <p:nvPr/>
        </p:nvSpPr>
        <p:spPr>
          <a:xfrm>
            <a:off x="1083563" y="1420623"/>
            <a:ext cx="8690521" cy="9562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57166" algn="l"/>
              </a:tabLst>
            </a:pPr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CLIENTE	OFERTA</a:t>
            </a:r>
          </a:p>
          <a:p>
            <a:pPr marL="0">
              <a:lnSpc>
                <a:spcPts val="1523"/>
              </a:lnSpc>
              <a:tabLst>
                <a:tab pos="4257166" algn="l"/>
                <a:tab pos="7866633" algn="l"/>
              </a:tabLst>
            </a:pP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PARROQUIA SAN ALBERTO 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FECHA OFERTA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26/05/2022</a:t>
            </a:r>
          </a:p>
          <a:p>
            <a:pPr marL="0">
              <a:lnSpc>
                <a:spcPts val="1523"/>
              </a:lnSpc>
              <a:tabLst>
                <a:tab pos="4257166" algn="l"/>
                <a:tab pos="8285733" algn="l"/>
              </a:tabLst>
            </a:pP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C/ BENJAMIN PALENCIA, 9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VARIANTE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REV1</a:t>
            </a:r>
          </a:p>
          <a:p>
            <a:pPr marL="4257166">
              <a:lnSpc>
                <a:spcPts val="1524"/>
              </a:lnSpc>
              <a:tabLst>
                <a:tab pos="8093708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REFERENCIA OFERTA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000100-</a:t>
            </a:r>
          </a:p>
          <a:p>
            <a:pPr marL="4257166">
              <a:lnSpc>
                <a:spcPts val="1595"/>
              </a:lnSpc>
              <a:tabLst>
                <a:tab pos="7866632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VÁLIDA HASTA	</a:t>
            </a:r>
            <a:endParaRPr lang="es-ES" sz="1200" b="0" i="0" spc="0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Rectangle 363"/>
          <p:cNvSpPr/>
          <p:nvPr/>
        </p:nvSpPr>
        <p:spPr>
          <a:xfrm>
            <a:off x="1083563" y="2591436"/>
            <a:ext cx="8606688" cy="929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57166" algn="l"/>
              </a:tabLst>
            </a:pPr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SUMINISTRO ACTUAL	SERVICIO COMUNIDAD SOLAR</a:t>
            </a:r>
          </a:p>
          <a:p>
            <a:pPr marL="0">
              <a:lnSpc>
                <a:spcPts val="1523"/>
              </a:lnSpc>
              <a:tabLst>
                <a:tab pos="3543934" algn="l"/>
                <a:tab pos="4257166" algn="l"/>
                <a:tab pos="8336026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Consumo anual TOTAL kWh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11.844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Potencia Fotovoltaica asignada (kWp)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4,74</a:t>
            </a:r>
          </a:p>
          <a:p>
            <a:pPr marL="0">
              <a:lnSpc>
                <a:spcPts val="1523"/>
              </a:lnSpc>
              <a:tabLst>
                <a:tab pos="3572890" algn="l"/>
                <a:tab pos="4257166" algn="l"/>
                <a:tab pos="8145526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Tarifa de Acceso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3.0 TD	</a:t>
            </a: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Cuota Servicio Solar (€/mes)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44,82 €</a:t>
            </a:r>
          </a:p>
          <a:p>
            <a:pPr marL="0">
              <a:lnSpc>
                <a:spcPts val="1524"/>
              </a:lnSpc>
              <a:tabLst>
                <a:tab pos="331533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Tarifa anual actual (€)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4.173,70 €</a:t>
            </a:r>
          </a:p>
          <a:p>
            <a:pPr marL="0">
              <a:lnSpc>
                <a:spcPts val="1547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Precio estimado según suministro actual. </a:t>
            </a:r>
          </a:p>
        </p:txBody>
      </p:sp>
      <p:sp>
        <p:nvSpPr>
          <p:cNvPr id="364" name="Rectangle 364"/>
          <p:cNvSpPr/>
          <p:nvPr/>
        </p:nvSpPr>
        <p:spPr>
          <a:xfrm>
            <a:off x="1083563" y="3752724"/>
            <a:ext cx="4009752" cy="7543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FFFFFF"/>
                </a:solidFill>
                <a:latin typeface="Calibri-Bold"/>
              </a:rPr>
              <a:t>BALANCE ECONÓMICO </a:t>
            </a:r>
          </a:p>
          <a:p>
            <a:pPr marL="0">
              <a:lnSpc>
                <a:spcPts val="1525"/>
              </a:lnSpc>
              <a:tabLst>
                <a:tab pos="3315334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Servicio Solar (€/año)*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1.242,65 €</a:t>
            </a:r>
          </a:p>
          <a:p>
            <a:pPr marL="0">
              <a:lnSpc>
                <a:spcPts val="1524"/>
              </a:lnSpc>
              <a:tabLst>
                <a:tab pos="3586607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cambio Tarifa (€/año)	</a:t>
            </a:r>
            <a:r>
              <a:rPr lang="es-ES" sz="1200" b="0" i="0" spc="0" baseline="0" dirty="0">
                <a:solidFill>
                  <a:srgbClr val="000000"/>
                </a:solidFill>
                <a:latin typeface="Calibri"/>
              </a:rPr>
              <a:t>0,00 €</a:t>
            </a:r>
          </a:p>
          <a:p>
            <a:pPr marL="0">
              <a:lnSpc>
                <a:spcPts val="1523"/>
              </a:lnSpc>
              <a:tabLst>
                <a:tab pos="3310763" algn="l"/>
              </a:tabLst>
            </a:pPr>
            <a:r>
              <a:rPr lang="es-ES" sz="1200" b="0" i="0" spc="0" baseline="0" dirty="0">
                <a:solidFill>
                  <a:srgbClr val="4F6228"/>
                </a:solidFill>
                <a:latin typeface="Calibri"/>
              </a:rPr>
              <a:t>AHORRO TOTAL (€/año)	</a:t>
            </a:r>
            <a:r>
              <a:rPr lang="es-ES" sz="1200" b="1" i="0" spc="0" baseline="0" dirty="0">
                <a:solidFill>
                  <a:srgbClr val="000000"/>
                </a:solidFill>
                <a:latin typeface="Calibri"/>
              </a:rPr>
              <a:t> 1.242,65</a:t>
            </a:r>
            <a:r>
              <a:rPr lang="es-ES" sz="1200" b="1" i="0" spc="0" baseline="0" dirty="0">
                <a:solidFill>
                  <a:srgbClr val="000000"/>
                </a:solidFill>
                <a:latin typeface="Calibri-Bold"/>
              </a:rPr>
              <a:t> €</a:t>
            </a:r>
          </a:p>
        </p:txBody>
      </p:sp>
      <p:sp>
        <p:nvSpPr>
          <p:cNvPr id="366" name="Rectangle 366"/>
          <p:cNvSpPr/>
          <p:nvPr/>
        </p:nvSpPr>
        <p:spPr>
          <a:xfrm>
            <a:off x="1083563" y="6269432"/>
            <a:ext cx="3905275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52978" algn="l"/>
              </a:tabLst>
            </a:pPr>
            <a:r>
              <a:rPr lang="es-ES" sz="1200" b="1" i="0" spc="0" baseline="0" dirty="0">
                <a:solidFill>
                  <a:srgbClr val="60941B"/>
                </a:solidFill>
                <a:latin typeface="Calibri-Bold"/>
              </a:rPr>
              <a:t>Viajar 11508 Km al año	Plantar 66 árboles</a:t>
            </a:r>
          </a:p>
        </p:txBody>
      </p:sp>
      <p:sp>
        <p:nvSpPr>
          <p:cNvPr id="367" name="Rectangle 367"/>
          <p:cNvSpPr/>
          <p:nvPr/>
        </p:nvSpPr>
        <p:spPr>
          <a:xfrm>
            <a:off x="1083563" y="4530217"/>
            <a:ext cx="3313633" cy="34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Estimación en base al consumo actual del cliente.</a:t>
            </a:r>
          </a:p>
          <a:p>
            <a:pPr marL="0">
              <a:lnSpc>
                <a:spcPts val="1524"/>
              </a:lnSpc>
            </a:pPr>
            <a:r>
              <a:rPr lang="es-ES" sz="1200" b="0" i="1" spc="0" baseline="0" dirty="0">
                <a:solidFill>
                  <a:srgbClr val="818181"/>
                </a:solidFill>
                <a:latin typeface="Calibri-Italic"/>
              </a:rPr>
              <a:t>*Incluye autoconsumo y compensación de excedentes</a:t>
            </a:r>
          </a:p>
        </p:txBody>
      </p:sp>
      <p:sp>
        <p:nvSpPr>
          <p:cNvPr id="368" name="Rectangle 368"/>
          <p:cNvSpPr/>
          <p:nvPr/>
        </p:nvSpPr>
        <p:spPr>
          <a:xfrm>
            <a:off x="1083563" y="5296789"/>
            <a:ext cx="5230063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1200" b="1" i="0" spc="0" baseline="0" dirty="0">
                <a:solidFill>
                  <a:srgbClr val="60941B"/>
                </a:solidFill>
                <a:latin typeface="Calibri-Bold"/>
              </a:rPr>
              <a:t>Su participación en la instalación permitirá reducir 1,3 Ton de CO2, equivalentes a:</a:t>
            </a:r>
          </a:p>
        </p:txBody>
      </p:sp>
      <p:sp>
        <p:nvSpPr>
          <p:cNvPr id="369" name="Rectangle 369"/>
          <p:cNvSpPr/>
          <p:nvPr/>
        </p:nvSpPr>
        <p:spPr>
          <a:xfrm>
            <a:off x="7631556" y="4372865"/>
            <a:ext cx="486776" cy="2788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s-ES" sz="2195" b="1" i="0" spc="0" baseline="0" dirty="0">
                <a:solidFill>
                  <a:srgbClr val="FFC000"/>
                </a:solidFill>
                <a:latin typeface="Calibri-Bold"/>
              </a:rPr>
              <a:t>17%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1ECC96-5BD8-1624-4BD5-C98C64BEC732}"/>
              </a:ext>
            </a:extLst>
          </p:cNvPr>
          <p:cNvSpPr/>
          <p:nvPr/>
        </p:nvSpPr>
        <p:spPr>
          <a:xfrm>
            <a:off x="978691" y="1598494"/>
            <a:ext cx="1812635" cy="395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1154</Words>
  <Application>Microsoft Office PowerPoint</Application>
  <PresentationFormat>Personalizado</PresentationFormat>
  <Paragraphs>169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 Black</vt:lpstr>
      <vt:lpstr>Calibri-Italic</vt:lpstr>
      <vt:lpstr>verdana</vt:lpstr>
      <vt:lpstr>Calibri</vt:lpstr>
      <vt:lpstr>Arial</vt:lpstr>
      <vt:lpstr>Calibri-Bold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Lopez Garcia, Generoso</cp:lastModifiedBy>
  <cp:revision>11</cp:revision>
  <dcterms:modified xsi:type="dcterms:W3CDTF">2023-12-14T09:23:24Z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19c027e-33b7-45fc-a572-8ffa5d09ec36_Enabled">
    <vt:lpwstr>true</vt:lpwstr>
  </property>
  <property fmtid="{D5CDD505-2E9C-101B-9397-08002B2CF9AE}" pid="3" name="MSIP_Label_019c027e-33b7-45fc-a572-8ffa5d09ec36_SetDate">
    <vt:lpwstr>2023-12-14T06:52:13Z</vt:lpwstr>
  </property>
  <property fmtid="{D5CDD505-2E9C-101B-9397-08002B2CF9AE}" pid="4" name="MSIP_Label_019c027e-33b7-45fc-a572-8ffa5d09ec36_Method">
    <vt:lpwstr>Standard</vt:lpwstr>
  </property>
  <property fmtid="{D5CDD505-2E9C-101B-9397-08002B2CF9AE}" pid="5" name="MSIP_Label_019c027e-33b7-45fc-a572-8ffa5d09ec36_Name">
    <vt:lpwstr>Internal Use</vt:lpwstr>
  </property>
  <property fmtid="{D5CDD505-2E9C-101B-9397-08002B2CF9AE}" pid="6" name="MSIP_Label_019c027e-33b7-45fc-a572-8ffa5d09ec36_SiteId">
    <vt:lpwstr>031a09bc-a2bf-44df-888e-4e09355b7a24</vt:lpwstr>
  </property>
  <property fmtid="{D5CDD505-2E9C-101B-9397-08002B2CF9AE}" pid="7" name="MSIP_Label_019c027e-33b7-45fc-a572-8ffa5d09ec36_ActionId">
    <vt:lpwstr>cc0b4ce8-70f9-4cc4-afa2-3a8c6d3ba885</vt:lpwstr>
  </property>
  <property fmtid="{D5CDD505-2E9C-101B-9397-08002B2CF9AE}" pid="8" name="MSIP_Label_019c027e-33b7-45fc-a572-8ffa5d09ec36_ContentBits">
    <vt:lpwstr>2</vt:lpwstr>
  </property>
  <property fmtid="{D5CDD505-2E9C-101B-9397-08002B2CF9AE}" pid="9" name="_AdHocReviewCycleID">
    <vt:i4>293836075</vt:i4>
  </property>
  <property fmtid="{D5CDD505-2E9C-101B-9397-08002B2CF9AE}" pid="10" name="_NewReviewCycle">
    <vt:lpwstr/>
  </property>
  <property fmtid="{D5CDD505-2E9C-101B-9397-08002B2CF9AE}" pid="11" name="_EmailSubject">
    <vt:lpwstr>PRESENTACION COMUNIDADES SOLARES IBERDROLA CLIENTES</vt:lpwstr>
  </property>
  <property fmtid="{D5CDD505-2E9C-101B-9397-08002B2CF9AE}" pid="12" name="_AuthorEmail">
    <vt:lpwstr>glopezga@iberdrola.es</vt:lpwstr>
  </property>
  <property fmtid="{D5CDD505-2E9C-101B-9397-08002B2CF9AE}" pid="13" name="_AuthorEmailDisplayName">
    <vt:lpwstr>Lopez Garcia, Generoso</vt:lpwstr>
  </property>
</Properties>
</file>